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80" r:id="rId4"/>
    <p:sldId id="281" r:id="rId5"/>
    <p:sldId id="307" r:id="rId6"/>
    <p:sldId id="260" r:id="rId7"/>
    <p:sldId id="291" r:id="rId8"/>
    <p:sldId id="302" r:id="rId9"/>
    <p:sldId id="308" r:id="rId10"/>
    <p:sldId id="266" r:id="rId11"/>
    <p:sldId id="292" r:id="rId12"/>
    <p:sldId id="267" r:id="rId13"/>
    <p:sldId id="269" r:id="rId14"/>
    <p:sldId id="270" r:id="rId15"/>
    <p:sldId id="271" r:id="rId16"/>
    <p:sldId id="272" r:id="rId17"/>
    <p:sldId id="304" r:id="rId18"/>
    <p:sldId id="305" r:id="rId19"/>
    <p:sldId id="30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97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56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853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9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90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82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50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267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64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797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5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94B5-7D72-4776-8785-681728A5461F}" type="datetimeFigureOut">
              <a:rPr lang="es-ES" smtClean="0"/>
              <a:t>15/02/2017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20C8-14C5-4B8F-BE0B-9AD3C43D8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9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oralsj.org/" TargetMode="External"/><Relationship Id="rId2" Type="http://schemas.openxmlformats.org/officeDocument/2006/relationships/hyperlink" Target="https://www.youtube.com/watch?v=YEYxZYW4ha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eadulta.com/e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mpartiendoimagenes.com/wp-content/uploads/2013/12/ImagenesConVersiculos_1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2"/>
          <a:stretch/>
        </p:blipFill>
        <p:spPr bwMode="auto">
          <a:xfrm>
            <a:off x="3372832" y="215900"/>
            <a:ext cx="8558818" cy="63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7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gina12.com.ar/2001/suple/Radar/imagenes/Y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8" y="331469"/>
            <a:ext cx="1821471" cy="19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22967" y="990311"/>
            <a:ext cx="90828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 C</a:t>
            </a:r>
            <a:r>
              <a:rPr lang="es-E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ómo amo a mí prójimo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05953" y="2342546"/>
            <a:ext cx="9521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</a:t>
            </a:r>
            <a:r>
              <a:rPr lang="es-E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 mi misión educativa </a:t>
            </a:r>
            <a:r>
              <a:rPr lang="es-E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(alumnos, compañeros, padres,…)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aplico la ley del talión?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01213" y="3734923"/>
            <a:ext cx="72718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35291" y="4078244"/>
            <a:ext cx="10470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¿Qué pienso sobre  “amar hasta a los enemigos”?</a:t>
            </a:r>
          </a:p>
        </p:txBody>
      </p:sp>
    </p:spTree>
    <p:extLst>
      <p:ext uri="{BB962C8B-B14F-4D97-AF65-F5344CB8AC3E}">
        <p14:creationId xmlns:p14="http://schemas.microsoft.com/office/powerpoint/2010/main" val="327117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4154" y="822453"/>
            <a:ext cx="9803876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MEDITACIÓN SAN JUAN BAUTISTA DE LA SALLE (MR 202, 2, 1)</a:t>
            </a:r>
            <a:endParaRPr lang="es-ES" sz="2000" dirty="0"/>
          </a:p>
          <a:p>
            <a:pPr algn="just"/>
            <a:r>
              <a:rPr lang="es-ES" dirty="0"/>
              <a:t>No debéis contentaros con impedir que los niños que están confiados a vuestros cuidados hagan el mal. Es preciso, además, que los impulséis a obrar el bien y las buenas obras de que son capaces.</a:t>
            </a:r>
            <a:endParaRPr lang="es-ES" sz="2000" dirty="0"/>
          </a:p>
          <a:p>
            <a:pPr algn="just"/>
            <a:r>
              <a:rPr lang="es-ES" dirty="0"/>
              <a:t>Velad, pues, para que así́ sea, y para que siempre digan la verdad; y que cuando pretendan asegurar algo, se limiten a decir </a:t>
            </a:r>
            <a:r>
              <a:rPr lang="es-ES" i="1" dirty="0"/>
              <a:t>esto es así́, o esto no es así́</a:t>
            </a:r>
            <a:r>
              <a:rPr lang="es-ES" dirty="0"/>
              <a:t>; y haced que comprendan que diciendo esas pocas palabras serán más fácilmente creídos que si acudieran a solemnes juramentos; pues todos </a:t>
            </a:r>
            <a:r>
              <a:rPr lang="es-ES" dirty="0" err="1"/>
              <a:t>creerán</a:t>
            </a:r>
            <a:r>
              <a:rPr lang="es-ES" dirty="0"/>
              <a:t> que si no dicen </a:t>
            </a:r>
            <a:r>
              <a:rPr lang="es-ES" dirty="0" err="1"/>
              <a:t>más</a:t>
            </a:r>
            <a:r>
              <a:rPr lang="es-ES" dirty="0"/>
              <a:t> es por espíritu cristiano.</a:t>
            </a:r>
            <a:endParaRPr lang="es-ES" sz="2000" dirty="0"/>
          </a:p>
          <a:p>
            <a:pPr algn="just"/>
            <a:r>
              <a:rPr lang="es-ES" dirty="0"/>
              <a:t>Haced que practiquen lo que dice Nuestro Señor, que nos manda </a:t>
            </a:r>
            <a:r>
              <a:rPr lang="es-ES" i="1" dirty="0"/>
              <a:t>amar a los enemigos y hacer bien a los que nos hacen mal, nos persiguen o calumnian</a:t>
            </a:r>
            <a:r>
              <a:rPr lang="es-ES" dirty="0"/>
              <a:t>, en vez de devolver mal por mal, injurias por injurias, o de vengarse.</a:t>
            </a:r>
          </a:p>
          <a:p>
            <a:pPr algn="just"/>
            <a:endParaRPr lang="es-ES" sz="2000" dirty="0"/>
          </a:p>
          <a:p>
            <a:pPr algn="just"/>
            <a:endParaRPr lang="es-ES" sz="200" dirty="0"/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MEDITACIÓ SANT JOAN BAPTISTA DE LA SALLE (MR 202, 2, 1)</a:t>
            </a:r>
            <a:endParaRPr lang="es-ES" sz="2000" dirty="0">
              <a:solidFill>
                <a:srgbClr val="0070C0"/>
              </a:solidFill>
            </a:endParaRPr>
          </a:p>
          <a:p>
            <a:pPr algn="just"/>
            <a:r>
              <a:rPr lang="es-ES" dirty="0">
                <a:solidFill>
                  <a:srgbClr val="0070C0"/>
                </a:solidFill>
              </a:rPr>
              <a:t>No </a:t>
            </a:r>
            <a:r>
              <a:rPr lang="es-ES" dirty="0" err="1">
                <a:solidFill>
                  <a:srgbClr val="0070C0"/>
                </a:solidFill>
              </a:rPr>
              <a:t>heu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acontentar</a:t>
            </a:r>
            <a:r>
              <a:rPr lang="es-ES" dirty="0">
                <a:solidFill>
                  <a:srgbClr val="0070C0"/>
                </a:solidFill>
              </a:rPr>
              <a:t>-vos </a:t>
            </a:r>
            <a:r>
              <a:rPr lang="es-ES" dirty="0" err="1">
                <a:solidFill>
                  <a:srgbClr val="0070C0"/>
                </a:solidFill>
              </a:rPr>
              <a:t>amb</a:t>
            </a:r>
            <a:r>
              <a:rPr lang="es-ES" dirty="0">
                <a:solidFill>
                  <a:srgbClr val="0070C0"/>
                </a:solidFill>
              </a:rPr>
              <a:t> impedir que </a:t>
            </a:r>
            <a:r>
              <a:rPr lang="es-ES" dirty="0" err="1">
                <a:solidFill>
                  <a:srgbClr val="0070C0"/>
                </a:solidFill>
              </a:rPr>
              <a:t>els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xiquets</a:t>
            </a:r>
            <a:r>
              <a:rPr lang="es-ES" dirty="0">
                <a:solidFill>
                  <a:srgbClr val="0070C0"/>
                </a:solidFill>
              </a:rPr>
              <a:t> que </a:t>
            </a:r>
            <a:r>
              <a:rPr lang="es-ES" dirty="0" err="1">
                <a:solidFill>
                  <a:srgbClr val="0070C0"/>
                </a:solidFill>
              </a:rPr>
              <a:t>estan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confiats</a:t>
            </a:r>
            <a:r>
              <a:rPr lang="es-ES" dirty="0">
                <a:solidFill>
                  <a:srgbClr val="0070C0"/>
                </a:solidFill>
              </a:rPr>
              <a:t> a la </a:t>
            </a:r>
            <a:r>
              <a:rPr lang="es-ES" dirty="0" err="1">
                <a:solidFill>
                  <a:srgbClr val="0070C0"/>
                </a:solidFill>
              </a:rPr>
              <a:t>vostra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atenció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facen</a:t>
            </a:r>
            <a:r>
              <a:rPr lang="es-ES" dirty="0">
                <a:solidFill>
                  <a:srgbClr val="0070C0"/>
                </a:solidFill>
              </a:rPr>
              <a:t> el mal. Cal, a </a:t>
            </a:r>
            <a:r>
              <a:rPr lang="es-ES" dirty="0" err="1">
                <a:solidFill>
                  <a:srgbClr val="0070C0"/>
                </a:solidFill>
              </a:rPr>
              <a:t>més</a:t>
            </a:r>
            <a:r>
              <a:rPr lang="es-ES" dirty="0">
                <a:solidFill>
                  <a:srgbClr val="0070C0"/>
                </a:solidFill>
              </a:rPr>
              <a:t>, que </a:t>
            </a:r>
            <a:r>
              <a:rPr lang="es-ES" dirty="0" err="1">
                <a:solidFill>
                  <a:srgbClr val="0070C0"/>
                </a:solidFill>
              </a:rPr>
              <a:t>els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impulseu</a:t>
            </a:r>
            <a:r>
              <a:rPr lang="es-ES" dirty="0">
                <a:solidFill>
                  <a:srgbClr val="0070C0"/>
                </a:solidFill>
              </a:rPr>
              <a:t> a </a:t>
            </a:r>
            <a:r>
              <a:rPr lang="es-ES" dirty="0" err="1">
                <a:solidFill>
                  <a:srgbClr val="0070C0"/>
                </a:solidFill>
              </a:rPr>
              <a:t>fer</a:t>
            </a:r>
            <a:r>
              <a:rPr lang="es-ES" dirty="0">
                <a:solidFill>
                  <a:srgbClr val="0070C0"/>
                </a:solidFill>
              </a:rPr>
              <a:t> el </a:t>
            </a:r>
            <a:r>
              <a:rPr lang="es-ES" dirty="0" err="1">
                <a:solidFill>
                  <a:srgbClr val="0070C0"/>
                </a:solidFill>
              </a:rPr>
              <a:t>bé</a:t>
            </a:r>
            <a:r>
              <a:rPr lang="es-ES" dirty="0">
                <a:solidFill>
                  <a:srgbClr val="0070C0"/>
                </a:solidFill>
              </a:rPr>
              <a:t> i les </a:t>
            </a:r>
            <a:r>
              <a:rPr lang="es-ES" dirty="0" err="1">
                <a:solidFill>
                  <a:srgbClr val="0070C0"/>
                </a:solidFill>
              </a:rPr>
              <a:t>bones</a:t>
            </a:r>
            <a:r>
              <a:rPr lang="es-ES" dirty="0">
                <a:solidFill>
                  <a:srgbClr val="0070C0"/>
                </a:solidFill>
              </a:rPr>
              <a:t> obres que siguen </a:t>
            </a:r>
            <a:r>
              <a:rPr lang="es-ES" dirty="0" err="1">
                <a:solidFill>
                  <a:srgbClr val="0070C0"/>
                </a:solidFill>
              </a:rPr>
              <a:t>capaços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sz="2000" dirty="0">
              <a:solidFill>
                <a:srgbClr val="0070C0"/>
              </a:solidFill>
            </a:endParaRPr>
          </a:p>
          <a:p>
            <a:pPr algn="just"/>
            <a:r>
              <a:rPr lang="es-ES" dirty="0" err="1">
                <a:solidFill>
                  <a:srgbClr val="0070C0"/>
                </a:solidFill>
              </a:rPr>
              <a:t>Vetlleu</a:t>
            </a:r>
            <a:r>
              <a:rPr lang="es-ES" dirty="0">
                <a:solidFill>
                  <a:srgbClr val="0070C0"/>
                </a:solidFill>
              </a:rPr>
              <a:t>, </a:t>
            </a:r>
            <a:r>
              <a:rPr lang="es-ES" dirty="0" err="1">
                <a:solidFill>
                  <a:srgbClr val="0070C0"/>
                </a:solidFill>
              </a:rPr>
              <a:t>doncs</a:t>
            </a:r>
            <a:r>
              <a:rPr lang="es-ES" dirty="0">
                <a:solidFill>
                  <a:srgbClr val="0070C0"/>
                </a:solidFill>
              </a:rPr>
              <a:t>, </a:t>
            </a:r>
            <a:r>
              <a:rPr lang="es-ES" dirty="0" err="1">
                <a:solidFill>
                  <a:srgbClr val="0070C0"/>
                </a:solidFill>
              </a:rPr>
              <a:t>perquè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així</a:t>
            </a:r>
            <a:r>
              <a:rPr lang="es-ES" dirty="0">
                <a:solidFill>
                  <a:srgbClr val="0070C0"/>
                </a:solidFill>
              </a:rPr>
              <a:t> siga, i </a:t>
            </a:r>
            <a:r>
              <a:rPr lang="es-ES" dirty="0" err="1">
                <a:solidFill>
                  <a:srgbClr val="0070C0"/>
                </a:solidFill>
              </a:rPr>
              <a:t>perquè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sempre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diguen</a:t>
            </a:r>
            <a:r>
              <a:rPr lang="es-ES" dirty="0">
                <a:solidFill>
                  <a:srgbClr val="0070C0"/>
                </a:solidFill>
              </a:rPr>
              <a:t> la </a:t>
            </a:r>
            <a:r>
              <a:rPr lang="es-ES" dirty="0" err="1">
                <a:solidFill>
                  <a:srgbClr val="0070C0"/>
                </a:solidFill>
              </a:rPr>
              <a:t>veritat</a:t>
            </a:r>
            <a:r>
              <a:rPr lang="es-ES" dirty="0">
                <a:solidFill>
                  <a:srgbClr val="0070C0"/>
                </a:solidFill>
              </a:rPr>
              <a:t>; i que </a:t>
            </a:r>
            <a:r>
              <a:rPr lang="es-ES" dirty="0" err="1">
                <a:solidFill>
                  <a:srgbClr val="0070C0"/>
                </a:solidFill>
              </a:rPr>
              <a:t>quan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pretenguen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assegurar</a:t>
            </a:r>
            <a:r>
              <a:rPr lang="es-ES" dirty="0">
                <a:solidFill>
                  <a:srgbClr val="0070C0"/>
                </a:solidFill>
              </a:rPr>
              <a:t> alguna cosa, es limiten a </a:t>
            </a:r>
            <a:r>
              <a:rPr lang="es-ES" dirty="0" err="1">
                <a:solidFill>
                  <a:srgbClr val="0070C0"/>
                </a:solidFill>
              </a:rPr>
              <a:t>dir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això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és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així</a:t>
            </a:r>
            <a:r>
              <a:rPr lang="es-ES" i="1" dirty="0">
                <a:solidFill>
                  <a:srgbClr val="0070C0"/>
                </a:solidFill>
              </a:rPr>
              <a:t>, o </a:t>
            </a:r>
            <a:r>
              <a:rPr lang="es-ES" i="1" dirty="0" err="1">
                <a:solidFill>
                  <a:srgbClr val="0070C0"/>
                </a:solidFill>
              </a:rPr>
              <a:t>això</a:t>
            </a:r>
            <a:r>
              <a:rPr lang="es-ES" i="1" dirty="0">
                <a:solidFill>
                  <a:srgbClr val="0070C0"/>
                </a:solidFill>
              </a:rPr>
              <a:t> no </a:t>
            </a:r>
            <a:r>
              <a:rPr lang="es-ES" i="1" dirty="0" err="1">
                <a:solidFill>
                  <a:srgbClr val="0070C0"/>
                </a:solidFill>
              </a:rPr>
              <a:t>és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així</a:t>
            </a:r>
            <a:r>
              <a:rPr lang="es-ES" dirty="0">
                <a:solidFill>
                  <a:srgbClr val="0070C0"/>
                </a:solidFill>
              </a:rPr>
              <a:t>; i </a:t>
            </a:r>
            <a:r>
              <a:rPr lang="es-ES" dirty="0" err="1">
                <a:solidFill>
                  <a:srgbClr val="0070C0"/>
                </a:solidFill>
              </a:rPr>
              <a:t>feu</a:t>
            </a:r>
            <a:r>
              <a:rPr lang="es-ES" dirty="0">
                <a:solidFill>
                  <a:srgbClr val="0070C0"/>
                </a:solidFill>
              </a:rPr>
              <a:t> que </a:t>
            </a:r>
            <a:r>
              <a:rPr lang="es-ES" dirty="0" err="1">
                <a:solidFill>
                  <a:srgbClr val="0070C0"/>
                </a:solidFill>
              </a:rPr>
              <a:t>comprenguen</a:t>
            </a:r>
            <a:r>
              <a:rPr lang="es-ES" dirty="0">
                <a:solidFill>
                  <a:srgbClr val="0070C0"/>
                </a:solidFill>
              </a:rPr>
              <a:t> que </a:t>
            </a:r>
            <a:r>
              <a:rPr lang="es-ES" dirty="0" err="1">
                <a:solidFill>
                  <a:srgbClr val="0070C0"/>
                </a:solidFill>
              </a:rPr>
              <a:t>dient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aquestes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poques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paraules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seran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més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fàcilment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creguts</a:t>
            </a:r>
            <a:r>
              <a:rPr lang="es-ES" dirty="0">
                <a:solidFill>
                  <a:srgbClr val="0070C0"/>
                </a:solidFill>
              </a:rPr>
              <a:t> que si </a:t>
            </a:r>
            <a:r>
              <a:rPr lang="es-ES" dirty="0" err="1">
                <a:solidFill>
                  <a:srgbClr val="0070C0"/>
                </a:solidFill>
              </a:rPr>
              <a:t>acudiren</a:t>
            </a:r>
            <a:r>
              <a:rPr lang="es-ES" dirty="0">
                <a:solidFill>
                  <a:srgbClr val="0070C0"/>
                </a:solidFill>
              </a:rPr>
              <a:t> a solemnes </a:t>
            </a:r>
            <a:r>
              <a:rPr lang="es-ES" dirty="0" err="1">
                <a:solidFill>
                  <a:srgbClr val="0070C0"/>
                </a:solidFill>
              </a:rPr>
              <a:t>juraments</a:t>
            </a:r>
            <a:r>
              <a:rPr lang="es-ES" dirty="0">
                <a:solidFill>
                  <a:srgbClr val="0070C0"/>
                </a:solidFill>
              </a:rPr>
              <a:t>; </a:t>
            </a:r>
            <a:r>
              <a:rPr lang="es-ES" dirty="0" err="1">
                <a:solidFill>
                  <a:srgbClr val="0070C0"/>
                </a:solidFill>
              </a:rPr>
              <a:t>doncs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tots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creuran</a:t>
            </a:r>
            <a:r>
              <a:rPr lang="es-ES" dirty="0">
                <a:solidFill>
                  <a:srgbClr val="0070C0"/>
                </a:solidFill>
              </a:rPr>
              <a:t> que si no </a:t>
            </a:r>
            <a:r>
              <a:rPr lang="es-ES" dirty="0" err="1">
                <a:solidFill>
                  <a:srgbClr val="0070C0"/>
                </a:solidFill>
              </a:rPr>
              <a:t>diuen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més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és</a:t>
            </a:r>
            <a:r>
              <a:rPr lang="es-ES" dirty="0">
                <a:solidFill>
                  <a:srgbClr val="0070C0"/>
                </a:solidFill>
              </a:rPr>
              <a:t> per </a:t>
            </a:r>
            <a:r>
              <a:rPr lang="es-ES" dirty="0" err="1">
                <a:solidFill>
                  <a:srgbClr val="0070C0"/>
                </a:solidFill>
              </a:rPr>
              <a:t>esperit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cristià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ES" sz="2000" dirty="0">
              <a:solidFill>
                <a:srgbClr val="0070C0"/>
              </a:solidFill>
            </a:endParaRPr>
          </a:p>
          <a:p>
            <a:pPr algn="just"/>
            <a:r>
              <a:rPr lang="es-ES" dirty="0" err="1">
                <a:solidFill>
                  <a:srgbClr val="0070C0"/>
                </a:solidFill>
              </a:rPr>
              <a:t>Feu</a:t>
            </a:r>
            <a:r>
              <a:rPr lang="es-ES" dirty="0">
                <a:solidFill>
                  <a:srgbClr val="0070C0"/>
                </a:solidFill>
              </a:rPr>
              <a:t> que practiquen el que </a:t>
            </a:r>
            <a:r>
              <a:rPr lang="es-ES" dirty="0" err="1">
                <a:solidFill>
                  <a:srgbClr val="0070C0"/>
                </a:solidFill>
              </a:rPr>
              <a:t>diu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Nostre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Senyor</a:t>
            </a:r>
            <a:r>
              <a:rPr lang="es-ES" dirty="0">
                <a:solidFill>
                  <a:srgbClr val="0070C0"/>
                </a:solidFill>
              </a:rPr>
              <a:t>, que </a:t>
            </a:r>
            <a:r>
              <a:rPr lang="es-ES" dirty="0" err="1">
                <a:solidFill>
                  <a:srgbClr val="0070C0"/>
                </a:solidFill>
              </a:rPr>
              <a:t>ens</a:t>
            </a:r>
            <a:r>
              <a:rPr lang="es-ES" dirty="0">
                <a:solidFill>
                  <a:srgbClr val="0070C0"/>
                </a:solidFill>
              </a:rPr>
              <a:t> mana </a:t>
            </a:r>
            <a:r>
              <a:rPr lang="es-ES" i="1" dirty="0">
                <a:solidFill>
                  <a:srgbClr val="0070C0"/>
                </a:solidFill>
              </a:rPr>
              <a:t>estimar </a:t>
            </a:r>
            <a:r>
              <a:rPr lang="es-ES" i="1" dirty="0" err="1">
                <a:solidFill>
                  <a:srgbClr val="0070C0"/>
                </a:solidFill>
              </a:rPr>
              <a:t>els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enemics</a:t>
            </a:r>
            <a:r>
              <a:rPr lang="es-ES" i="1" dirty="0">
                <a:solidFill>
                  <a:srgbClr val="0070C0"/>
                </a:solidFill>
              </a:rPr>
              <a:t> i </a:t>
            </a:r>
            <a:r>
              <a:rPr lang="es-ES" i="1" dirty="0" err="1">
                <a:solidFill>
                  <a:srgbClr val="0070C0"/>
                </a:solidFill>
              </a:rPr>
              <a:t>fer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bé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als</a:t>
            </a:r>
            <a:r>
              <a:rPr lang="es-ES" i="1" dirty="0">
                <a:solidFill>
                  <a:srgbClr val="0070C0"/>
                </a:solidFill>
              </a:rPr>
              <a:t> que </a:t>
            </a:r>
            <a:r>
              <a:rPr lang="es-ES" i="1" dirty="0" err="1">
                <a:solidFill>
                  <a:srgbClr val="0070C0"/>
                </a:solidFill>
              </a:rPr>
              <a:t>ens</a:t>
            </a:r>
            <a:r>
              <a:rPr lang="es-ES" i="1" dirty="0">
                <a:solidFill>
                  <a:srgbClr val="0070C0"/>
                </a:solidFill>
              </a:rPr>
              <a:t> fan mal, </a:t>
            </a:r>
            <a:r>
              <a:rPr lang="es-ES" i="1" dirty="0" err="1">
                <a:solidFill>
                  <a:srgbClr val="0070C0"/>
                </a:solidFill>
              </a:rPr>
              <a:t>ens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err="1">
                <a:solidFill>
                  <a:srgbClr val="0070C0"/>
                </a:solidFill>
              </a:rPr>
              <a:t>persegueixen</a:t>
            </a:r>
            <a:r>
              <a:rPr lang="es-ES" i="1" dirty="0">
                <a:solidFill>
                  <a:srgbClr val="0070C0"/>
                </a:solidFill>
              </a:rPr>
              <a:t> o calumnien</a:t>
            </a:r>
            <a:r>
              <a:rPr lang="es-ES" dirty="0">
                <a:solidFill>
                  <a:srgbClr val="0070C0"/>
                </a:solidFill>
              </a:rPr>
              <a:t>, en </a:t>
            </a:r>
            <a:r>
              <a:rPr lang="es-ES" dirty="0" err="1">
                <a:solidFill>
                  <a:srgbClr val="0070C0"/>
                </a:solidFill>
              </a:rPr>
              <a:t>comptes</a:t>
            </a:r>
            <a:r>
              <a:rPr lang="es-ES" dirty="0">
                <a:solidFill>
                  <a:srgbClr val="0070C0"/>
                </a:solidFill>
              </a:rPr>
              <a:t> de tornar mal per mal, </a:t>
            </a:r>
            <a:r>
              <a:rPr lang="es-ES" dirty="0" err="1">
                <a:solidFill>
                  <a:srgbClr val="0070C0"/>
                </a:solidFill>
              </a:rPr>
              <a:t>injúries</a:t>
            </a:r>
            <a:r>
              <a:rPr lang="es-ES" dirty="0">
                <a:solidFill>
                  <a:srgbClr val="0070C0"/>
                </a:solidFill>
              </a:rPr>
              <a:t> per </a:t>
            </a:r>
            <a:r>
              <a:rPr lang="es-ES" dirty="0" err="1">
                <a:solidFill>
                  <a:srgbClr val="0070C0"/>
                </a:solidFill>
              </a:rPr>
              <a:t>injúries</a:t>
            </a:r>
            <a:r>
              <a:rPr lang="es-ES" dirty="0">
                <a:solidFill>
                  <a:srgbClr val="0070C0"/>
                </a:solidFill>
              </a:rPr>
              <a:t>, o </a:t>
            </a:r>
            <a:r>
              <a:rPr lang="es-ES" dirty="0" err="1">
                <a:solidFill>
                  <a:srgbClr val="0070C0"/>
                </a:solidFill>
              </a:rPr>
              <a:t>venjar</a:t>
            </a:r>
            <a:r>
              <a:rPr lang="es-ES" dirty="0">
                <a:solidFill>
                  <a:srgbClr val="0070C0"/>
                </a:solidFill>
              </a:rPr>
              <a:t>-se.</a:t>
            </a:r>
            <a:endParaRPr lang="es-ES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https://institutopedagogicodediriamba.files.wordpress.com/2010/10/26784_393837212848_58767882848_3908062_319695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3" y="1083922"/>
            <a:ext cx="1789521" cy="17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6924" y="139428"/>
            <a:ext cx="102359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JUAN BAUTISTA DE LA SALLE nos dice…</a:t>
            </a:r>
          </a:p>
        </p:txBody>
      </p:sp>
      <p:pic>
        <p:nvPicPr>
          <p:cNvPr id="1028" name="Picture 4" descr="http://3.bp.blogspot.com/_n4cavIk0Yt4/S7gtbdnzUnI/AAAAAAAAAAs/FOmwCBAd4xM/s1600/DeLaSa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3" y="3908215"/>
            <a:ext cx="1789521" cy="5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6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vistaecclesia.com/wp-content/uploads/2015/11/tiempo-o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24" y="282638"/>
            <a:ext cx="2229551" cy="26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-45" b="17251"/>
          <a:stretch/>
        </p:blipFill>
        <p:spPr>
          <a:xfrm>
            <a:off x="301752" y="3063180"/>
            <a:ext cx="3459831" cy="32849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27794" y="282638"/>
            <a:ext cx="3368173" cy="477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hablara todas las lenguas </a:t>
            </a:r>
            <a:br>
              <a:rPr lang="es-ES" dirty="0"/>
            </a:br>
            <a:r>
              <a:rPr lang="es-ES" dirty="0"/>
              <a:t>de los hombres y los ángeles </a:t>
            </a:r>
            <a:br>
              <a:rPr lang="es-ES" dirty="0"/>
            </a:br>
            <a:r>
              <a:rPr lang="es-ES" dirty="0"/>
              <a:t>y no tuviese amor, </a:t>
            </a:r>
            <a:br>
              <a:rPr lang="es-ES" dirty="0"/>
            </a:br>
            <a:r>
              <a:rPr lang="es-ES" dirty="0"/>
              <a:t>soy como bronce que resuena </a:t>
            </a:r>
          </a:p>
          <a:p>
            <a:r>
              <a:rPr lang="es-ES" dirty="0"/>
              <a:t>o címbalo que retiñe; </a:t>
            </a:r>
            <a:br>
              <a:rPr lang="es-ES" dirty="0"/>
            </a:br>
            <a:r>
              <a:rPr lang="es-ES" dirty="0"/>
              <a:t>y si teniendo el don de profecía </a:t>
            </a:r>
            <a:br>
              <a:rPr lang="es-ES" dirty="0"/>
            </a:br>
            <a:r>
              <a:rPr lang="es-ES" dirty="0"/>
              <a:t>y conociendo todos los misterios </a:t>
            </a:r>
          </a:p>
          <a:p>
            <a:r>
              <a:rPr lang="es-ES" dirty="0"/>
              <a:t>y toda la ciencia, </a:t>
            </a:r>
            <a:br>
              <a:rPr lang="es-ES" dirty="0"/>
            </a:br>
            <a:r>
              <a:rPr lang="es-ES" dirty="0"/>
              <a:t>y tanta fe </a:t>
            </a:r>
          </a:p>
          <a:p>
            <a:r>
              <a:rPr lang="es-ES" dirty="0"/>
              <a:t>que trasladase los montes, </a:t>
            </a:r>
            <a:br>
              <a:rPr lang="es-ES" dirty="0"/>
            </a:br>
            <a:r>
              <a:rPr lang="es-ES" b="1" dirty="0"/>
              <a:t>si no tengo amor, no soy nada; </a:t>
            </a:r>
            <a:br>
              <a:rPr lang="es-ES" dirty="0"/>
            </a:br>
            <a:endParaRPr lang="es-ES" dirty="0"/>
          </a:p>
          <a:p>
            <a:r>
              <a:rPr lang="es-ES" dirty="0"/>
              <a:t>y si repartiese todos mis bienes</a:t>
            </a:r>
            <a:br>
              <a:rPr lang="es-ES" dirty="0"/>
            </a:br>
            <a:r>
              <a:rPr lang="es-ES" dirty="0"/>
              <a:t>y entregase mi cuerpo al fuego, </a:t>
            </a:r>
            <a:br>
              <a:rPr lang="es-ES" dirty="0"/>
            </a:br>
            <a:r>
              <a:rPr lang="es-ES" b="1" dirty="0"/>
              <a:t>no teniendo amor, </a:t>
            </a:r>
            <a:br>
              <a:rPr lang="es-ES" b="1" dirty="0"/>
            </a:br>
            <a:r>
              <a:rPr lang="es-ES" b="1" dirty="0"/>
              <a:t>nada me aprovecha. </a:t>
            </a:r>
            <a:br>
              <a:rPr lang="es-ES" sz="1600" b="1" dirty="0"/>
            </a:br>
            <a:endParaRPr lang="es-ES" sz="16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934276" y="1731506"/>
            <a:ext cx="4075471" cy="461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El amor es paciente, </a:t>
            </a:r>
            <a:br>
              <a:rPr lang="es-ES" dirty="0"/>
            </a:br>
            <a:r>
              <a:rPr lang="es-ES" dirty="0"/>
              <a:t>el amor es servicial; </a:t>
            </a:r>
            <a:br>
              <a:rPr lang="es-ES" dirty="0"/>
            </a:br>
            <a:r>
              <a:rPr lang="es-ES" dirty="0"/>
              <a:t>no envidia, </a:t>
            </a:r>
            <a:br>
              <a:rPr lang="es-ES" dirty="0"/>
            </a:br>
            <a:r>
              <a:rPr lang="es-ES" dirty="0"/>
              <a:t>no se jacta, </a:t>
            </a:r>
            <a:br>
              <a:rPr lang="es-ES" dirty="0"/>
            </a:br>
            <a:r>
              <a:rPr lang="es-ES" dirty="0"/>
              <a:t>no es presuntuoso; </a:t>
            </a:r>
            <a:br>
              <a:rPr lang="es-ES" dirty="0"/>
            </a:br>
            <a:r>
              <a:rPr lang="es-ES" dirty="0"/>
              <a:t>no es descortés, </a:t>
            </a:r>
            <a:br>
              <a:rPr lang="es-ES" dirty="0"/>
            </a:br>
            <a:r>
              <a:rPr lang="es-ES" dirty="0"/>
              <a:t>no busca lo suyo, </a:t>
            </a:r>
            <a:br>
              <a:rPr lang="es-ES" dirty="0"/>
            </a:br>
            <a:r>
              <a:rPr lang="es-ES" dirty="0"/>
              <a:t>no se irrita, </a:t>
            </a:r>
            <a:br>
              <a:rPr lang="es-ES" dirty="0"/>
            </a:br>
            <a:r>
              <a:rPr lang="es-ES" dirty="0"/>
              <a:t>no piensa mal; </a:t>
            </a:r>
            <a:br>
              <a:rPr lang="es-ES" dirty="0"/>
            </a:br>
            <a:r>
              <a:rPr lang="es-ES" dirty="0"/>
              <a:t>no se alegra de la injusticia, </a:t>
            </a:r>
            <a:br>
              <a:rPr lang="es-ES" dirty="0"/>
            </a:br>
            <a:r>
              <a:rPr lang="es-ES" dirty="0"/>
              <a:t>sino que se complace en la verdad; </a:t>
            </a:r>
            <a:br>
              <a:rPr lang="es-ES" dirty="0"/>
            </a:br>
            <a:r>
              <a:rPr lang="es-ES" dirty="0"/>
              <a:t>el amor todo lo perdona, </a:t>
            </a:r>
            <a:br>
              <a:rPr lang="es-ES" dirty="0"/>
            </a:br>
            <a:r>
              <a:rPr lang="es-ES" dirty="0"/>
              <a:t>todo lo cree, </a:t>
            </a:r>
            <a:br>
              <a:rPr lang="es-ES" dirty="0"/>
            </a:br>
            <a:r>
              <a:rPr lang="es-ES" dirty="0"/>
              <a:t>todo lo espera, </a:t>
            </a:r>
            <a:br>
              <a:rPr lang="es-ES" dirty="0"/>
            </a:br>
            <a:r>
              <a:rPr lang="es-ES" dirty="0"/>
              <a:t>todo lo tolera. </a:t>
            </a:r>
            <a:br>
              <a:rPr lang="es-ES" dirty="0"/>
            </a:br>
            <a:r>
              <a:rPr lang="es-ES" sz="2400" b="1" dirty="0"/>
              <a:t>Todo pasará, menos el amor.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9794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sallesantander.es/images/lasalle/logos/hara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221" y="145127"/>
            <a:ext cx="1319753" cy="9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490369" y="0"/>
            <a:ext cx="7844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JUEVES MOMENTO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5559" y="2010083"/>
            <a:ext cx="1144023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 ACTIVIDAD DE ESTE JUEVES ESTÁ EN UN PPT APARTE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SOLO HAY QUE SEGUIR LAS INSTRUCCIONES, YA QUE PASA AUTOMATICAMENTE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REVISAMOS ALGUNAS ACTITUDES ANTE EL PRÓJIMO</a:t>
            </a:r>
          </a:p>
        </p:txBody>
      </p:sp>
    </p:spTree>
    <p:extLst>
      <p:ext uri="{BB962C8B-B14F-4D97-AF65-F5344CB8AC3E}">
        <p14:creationId xmlns:p14="http://schemas.microsoft.com/office/powerpoint/2010/main" val="144484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93597" y="224934"/>
            <a:ext cx="109068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C00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IDEAS PARA EL COMENTARIO CON LOS ALUMNOS</a:t>
            </a:r>
            <a:endParaRPr lang="es-ES" sz="3600" dirty="0">
              <a:solidFill>
                <a:srgbClr val="FFC000"/>
              </a:solidFill>
              <a:latin typeface="Arial Black" panose="020B0A04020102020204" pitchFamily="34" charset="0"/>
              <a:cs typeface="Agent Orange" panose="000004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3597" y="1081178"/>
            <a:ext cx="109068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LEEMOS EL EVANGELIO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93597" y="1437894"/>
            <a:ext cx="1090681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[38] Habéis oído que se dijo: Ojo por ojo, diente por diente. [39] Pues yo os digo que no opongáis resistencia al que os hace el mal. Antes bien, si uno te da una bofetada en [tu] mejilla derecha, ofrécele también la otra. [40] Al que quiera ponerte pleito para quitarte la túnica déjale también el manto. [41] Si uno te obliga a caminar mil pasos, haz con él dos mil. [42] Da a quien te pide y al que te solicite dinero prestado no lo esquives. [43] Habéis oído que se dijo: Amarás a tu prójimo y odiarás a tu enemigo. [44] Pues yo os digo: Amad a vuestros enemigos, rezad por los que os persiguen. [45] Así seréis hijos de vuestro Padre del cielo, que hace salir su sol sobre malos y buenos y hace llover sobre justos e injustos. [46] Si amáis sólo a los que os aman, ¿qué premio merecéis? También hacen lo mismo los recaudadores. [47] Si saludáis sólo a vuestros hermanos, ¿qué hacéis de extraordinario? También hacen lo mismo los paganos. [48] Sed, pues, perfectos como vuestro Padre del cielo es perfecto.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3597" y="728178"/>
            <a:ext cx="109068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(19 DE FEBERO 2017) </a:t>
            </a:r>
            <a:r>
              <a:rPr lang="es-ES" sz="22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VII DOMINGO </a:t>
            </a:r>
            <a:r>
              <a:rPr lang="es-ES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T O  Ciclo A      </a:t>
            </a:r>
            <a:r>
              <a:rPr lang="es-ES" sz="14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Mt</a:t>
            </a:r>
            <a:r>
              <a:rPr lang="es-ES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 </a:t>
            </a:r>
            <a:r>
              <a:rPr lang="es-ES" sz="14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5,38-48</a:t>
            </a:r>
            <a:endParaRPr lang="es-ES" sz="2000" dirty="0">
              <a:solidFill>
                <a:srgbClr val="00B050"/>
              </a:solidFill>
              <a:latin typeface="Arial Black" panose="020B0A04020102020204" pitchFamily="34" charset="0"/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9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596" y="767316"/>
            <a:ext cx="10823427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Estamos escuchando el Evangelio de Mateo.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Hoy todo un programa que va contra los valores que muchas veces vivimos.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Es el mundo al revés.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propuesta de Jesús es dura pero clara, no hay media tintas, lo importante es amar hasta a los enemigos, hasta al que peor me cae.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Lo fácil es amar a los que nos aman.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Jesús habla de cambiar ACTITUDES con el PRÓJIMO, no responder con la misma moneda sino con MISERICORDIA Y AFECTO, aunque nos cueste aceptar lo que el otro nos ha hecho. Hay que superar la ley del Talión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TÚ:  ¿qué actitudes deberías practicar para que tu alrededor fuera mejor?</a:t>
            </a:r>
          </a:p>
          <a:p>
            <a:pPr algn="just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LA RECETA PARA MEJORAR EL MUNDO ES:  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HACER A LOS DEMÁS LO QUE A TI NO TE GUSTARÍA QUE TE HICIERAN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3597" y="255598"/>
            <a:ext cx="1082342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SUGERENCIAS PARA EL COMENTARIO CON LOS ALUMNOS</a:t>
            </a:r>
          </a:p>
        </p:txBody>
      </p:sp>
    </p:spTree>
    <p:extLst>
      <p:ext uri="{BB962C8B-B14F-4D97-AF65-F5344CB8AC3E}">
        <p14:creationId xmlns:p14="http://schemas.microsoft.com/office/powerpoint/2010/main" val="169770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597" y="255598"/>
            <a:ext cx="1082342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OTROS RECURSOS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93348" y="1295495"/>
            <a:ext cx="7717113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800" dirty="0">
                <a:hlinkClick r:id="rId2"/>
              </a:rPr>
              <a:t>https://www.youtube.com/watch?v=YEYxZYW4haw</a:t>
            </a:r>
            <a:endParaRPr lang="es-ES" sz="2800" dirty="0"/>
          </a:p>
          <a:p>
            <a:r>
              <a:rPr lang="es-ES" sz="2800" dirty="0"/>
              <a:t>VIDEO DEL EVANGELIO. VERBO DIVINO.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93348" y="2554432"/>
            <a:ext cx="666657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800" dirty="0">
                <a:hlinkClick r:id="rId3"/>
              </a:rPr>
              <a:t>http://www.pastoralsj.org/</a:t>
            </a:r>
            <a:endParaRPr lang="es-ES" sz="2800" dirty="0"/>
          </a:p>
          <a:p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1393348" y="3813369"/>
            <a:ext cx="660058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800" dirty="0">
                <a:hlinkClick r:id="rId4"/>
              </a:rPr>
              <a:t>http://www.feadulta.com/es/</a:t>
            </a:r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0961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" b="11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47" y="643467"/>
            <a:ext cx="60555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97" y="643467"/>
            <a:ext cx="60720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2170" y="235670"/>
            <a:ext cx="109068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4400" dirty="0">
                <a:latin typeface="Agent Orange" panose="00000400000000000000" pitchFamily="2" charset="0"/>
                <a:cs typeface="Agent Orange" panose="00000400000000000000" pitchFamily="2" charset="0"/>
              </a:rPr>
              <a:t>desmigando el evangelio</a:t>
            </a:r>
          </a:p>
          <a:p>
            <a:pPr algn="r"/>
            <a:r>
              <a:rPr lang="es-ES" sz="2000" dirty="0">
                <a:latin typeface="Agent Orange" panose="00000400000000000000" pitchFamily="2" charset="0"/>
                <a:cs typeface="Agent Orange" panose="00000400000000000000" pitchFamily="2" charset="0"/>
              </a:rPr>
              <a:t>Curso 2016-17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2170" y="1296597"/>
            <a:ext cx="109068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(19 DE FEBERO 2017) </a:t>
            </a:r>
            <a:r>
              <a:rPr lang="es-ES" sz="22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VII DOMINGO </a:t>
            </a:r>
            <a:r>
              <a:rPr lang="es-ES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T O  Ciclo A      </a:t>
            </a:r>
            <a:r>
              <a:rPr lang="es-ES" sz="14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Mt</a:t>
            </a:r>
            <a:r>
              <a:rPr lang="es-ES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 </a:t>
            </a:r>
            <a:r>
              <a:rPr lang="es-ES" sz="14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5,38-48</a:t>
            </a:r>
            <a:endParaRPr lang="es-ES" sz="2000" dirty="0">
              <a:solidFill>
                <a:srgbClr val="00B050"/>
              </a:solidFill>
              <a:latin typeface="Arial Black" panose="020B0A04020102020204" pitchFamily="34" charset="0"/>
              <a:cs typeface="Agent Orange" panose="000004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0" y="1727483"/>
            <a:ext cx="10906812" cy="49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897" y="680197"/>
            <a:ext cx="4655525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Ojo por ojo? En su momento, la conocida como </a:t>
            </a:r>
            <a:r>
              <a:rPr lang="es-ES" sz="2000" b="1" dirty="0"/>
              <a:t>"ley del Talión" </a:t>
            </a:r>
            <a:r>
              <a:rPr lang="es-ES" sz="2000" b="1" dirty="0">
                <a:solidFill>
                  <a:srgbClr val="FF0000"/>
                </a:solidFill>
              </a:rPr>
              <a:t>supuso un avance en la regulación moral del comportamiento humano, al limitarse la venganza a una acción que fuera "proporcionada" a la ofensa recibida.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>
                <a:solidFill>
                  <a:srgbClr val="0070C0"/>
                </a:solidFill>
              </a:rPr>
              <a:t>Ese logro, que se atribuye a Hammurabi de Babilonia (1792-1750 a.C.),</a:t>
            </a:r>
            <a:r>
              <a:rPr lang="es-ES" sz="2000" dirty="0"/>
              <a:t> es recogido expresamente en el Libro del Levítico (24,19-20) de esta manera: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"Si alguno causa una lesión a su prójimo, como él hizo así se le hará: fractura por fractura, ojo por ojo, diente por diente; se le hará la misma lesión que él haya causado a otro".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22" y="680196"/>
            <a:ext cx="6765704" cy="53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31877" y="373902"/>
            <a:ext cx="6645896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El tema de la progresión desde el Talión al amor al prójimo es una hermosa muestra de la revelación progresiva. 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dirty="0"/>
              <a:t>El </a:t>
            </a:r>
            <a:r>
              <a:rPr lang="es-ES" sz="2000" b="1" dirty="0"/>
              <a:t>"ojo por ojo, diente por diente" </a:t>
            </a:r>
            <a:r>
              <a:rPr lang="es-ES" sz="2000" dirty="0"/>
              <a:t>es la antiquísima fórmula de la justicia de Israel para prohibir el exceso en la venganza y la venganza misma. Encontramos tres formulaciones, en el </a:t>
            </a:r>
            <a:r>
              <a:rPr lang="es-ES" sz="2000" dirty="0" err="1"/>
              <a:t>Exodo</a:t>
            </a:r>
            <a:r>
              <a:rPr lang="es-ES" sz="2000" dirty="0"/>
              <a:t> 21, Levítico 24 y Deuteronomio 19.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>
                <a:solidFill>
                  <a:srgbClr val="FF0000"/>
                </a:solidFill>
              </a:rPr>
              <a:t>Igualmente significativa es la diferenciación en el trato a los "próximos" - los parientes y allegados - y los "enemigos". </a:t>
            </a:r>
            <a:r>
              <a:rPr lang="es-ES" sz="2000" dirty="0"/>
              <a:t>A tu </a:t>
            </a:r>
            <a:r>
              <a:rPr lang="es-ES" sz="2000" b="1" dirty="0"/>
              <a:t>"prójimo", </a:t>
            </a:r>
            <a:r>
              <a:rPr lang="es-ES" sz="2000" dirty="0"/>
              <a:t>le debes amor, como a ti mismo. A tu </a:t>
            </a:r>
            <a:r>
              <a:rPr lang="es-ES" sz="2000" b="1" dirty="0"/>
              <a:t>enemigo,</a:t>
            </a:r>
            <a:r>
              <a:rPr lang="es-ES" sz="2000" dirty="0"/>
              <a:t> no. (La formulación "odiarás" - que no se encuentra en ninguna parte en la Escritura, es simplemente una fórmula de oposición a "amarás" ).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>
                <a:solidFill>
                  <a:srgbClr val="0070C0"/>
                </a:solidFill>
              </a:rPr>
              <a:t>En todas ellas encontramos el mismo mensaje, y prácticamente el mismo contexto y la misma formulación: regulación de la venganza por medio de los tribunales y castigo equivalente a la culpa.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373902"/>
            <a:ext cx="5033914" cy="59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86400" y="298488"/>
            <a:ext cx="6410227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evangelio de este domingo termina de tratar el tema añadiendo un nuevo recurso: </a:t>
            </a:r>
            <a:r>
              <a:rPr lang="es-ES" sz="2000" b="1" i="1" dirty="0"/>
              <a:t>cambiar la norma por otra nueva</a:t>
            </a:r>
            <a:r>
              <a:rPr lang="es-ES" sz="2000" b="1" dirty="0"/>
              <a:t>.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FF0000"/>
                </a:solidFill>
              </a:rPr>
              <a:t>Lo hace hablando de la venganza y de la relación con el prójimo.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Toma como </a:t>
            </a:r>
            <a:r>
              <a:rPr lang="es-ES" sz="2000" b="1" dirty="0"/>
              <a:t>punto de partida la ley del talión </a:t>
            </a:r>
            <a:r>
              <a:rPr lang="es-ES" sz="2000" dirty="0"/>
              <a:t>(«ojo por ojo, diente por diente»). </a:t>
            </a:r>
            <a:r>
              <a:rPr lang="es-ES" sz="2000" b="1" dirty="0">
                <a:solidFill>
                  <a:srgbClr val="0070C0"/>
                </a:solidFill>
              </a:rPr>
              <a:t>Esta ley no es tan cruel como a veces se piensa. Intenta poner freno a la crueldad de </a:t>
            </a:r>
            <a:r>
              <a:rPr lang="es-ES" sz="2000" b="1" dirty="0" err="1">
                <a:solidFill>
                  <a:srgbClr val="0070C0"/>
                </a:solidFill>
              </a:rPr>
              <a:t>Lamec</a:t>
            </a:r>
            <a:r>
              <a:rPr lang="es-ES" sz="2000" b="1" dirty="0">
                <a:solidFill>
                  <a:srgbClr val="0070C0"/>
                </a:solidFill>
              </a:rPr>
              <a:t>,</a:t>
            </a:r>
            <a:r>
              <a:rPr lang="es-ES" sz="2000" dirty="0"/>
              <a:t> que anuncia: «Por un cardenal mataré a un hombre, a un joven por una cicatriz» (Génesis 4,23).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Frente a la idea de la venganza incontrolada </a:t>
            </a:r>
            <a:r>
              <a:rPr lang="es-ES" sz="2000" dirty="0"/>
              <a:t>(muerte por cicatriz) </a:t>
            </a:r>
            <a:r>
              <a:rPr lang="es-ES" sz="2000" b="1" dirty="0"/>
              <a:t>la ley del talión pretende que la venganza no vaya más allá de la ofensa </a:t>
            </a:r>
            <a:r>
              <a:rPr lang="es-ES" sz="2000" dirty="0"/>
              <a:t>(ojo por ojo). De todos modos, </a:t>
            </a:r>
            <a:r>
              <a:rPr lang="es-ES" sz="2000" b="1" dirty="0">
                <a:solidFill>
                  <a:srgbClr val="0070C0"/>
                </a:solidFill>
              </a:rPr>
              <a:t>sigue dominando la idea de que es lícito vengarse.</a:t>
            </a:r>
            <a:endParaRPr lang="es-ES" sz="2000" dirty="0"/>
          </a:p>
          <a:p>
            <a:pPr algn="just"/>
            <a:endParaRPr lang="es-ES" sz="2000" dirty="0"/>
          </a:p>
          <a:p>
            <a:pPr algn="just"/>
            <a:r>
              <a:rPr lang="es-ES" sz="2000" b="1" dirty="0">
                <a:solidFill>
                  <a:srgbClr val="FF0000"/>
                </a:solidFill>
              </a:rPr>
              <a:t>Jesús no acepta esta actitud en sus discípulos. </a:t>
            </a:r>
            <a:r>
              <a:rPr lang="es-ES" sz="2000" dirty="0">
                <a:solidFill>
                  <a:srgbClr val="FF0000"/>
                </a:solidFill>
              </a:rPr>
              <a:t>No sólo no deben enfrentarse al que lo ofende, sino que deben adoptar siempre una postura de entrega y generosidad</a:t>
            </a:r>
            <a:r>
              <a:rPr lang="es-ES" sz="2000" dirty="0"/>
              <a:t>. Para expresarlo, recurre a cinco casos concretos.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7009" r="6563" b="6255"/>
          <a:stretch/>
        </p:blipFill>
        <p:spPr>
          <a:xfrm>
            <a:off x="207390" y="298488"/>
            <a:ext cx="5279010" cy="62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3597" y="599014"/>
            <a:ext cx="109068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(19 DE FEBERO 2017) </a:t>
            </a:r>
            <a:r>
              <a:rPr lang="es-ES" sz="22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VII DOMINGO </a:t>
            </a:r>
            <a:r>
              <a:rPr lang="es-ES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T O  Ciclo A      </a:t>
            </a:r>
            <a:r>
              <a:rPr lang="es-ES" sz="14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Mt</a:t>
            </a:r>
            <a:r>
              <a:rPr lang="es-ES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 </a:t>
            </a:r>
            <a:r>
              <a:rPr lang="es-ES" sz="1400" dirty="0">
                <a:solidFill>
                  <a:srgbClr val="00B050"/>
                </a:solidFill>
                <a:latin typeface="Arial Black" panose="020B0A04020102020204" pitchFamily="34" charset="0"/>
                <a:cs typeface="Agent Orange" panose="00000400000000000000" pitchFamily="2" charset="0"/>
              </a:rPr>
              <a:t>5,38-48</a:t>
            </a:r>
            <a:endParaRPr lang="es-ES" sz="2000" dirty="0">
              <a:solidFill>
                <a:srgbClr val="00B050"/>
              </a:solidFill>
              <a:latin typeface="Arial Black" panose="020B0A04020102020204" pitchFamily="34" charset="0"/>
              <a:cs typeface="Agent Orange" panose="000004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3597" y="1437894"/>
            <a:ext cx="1090681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[38] Habéis oído que se dijo: Ojo por ojo, diente por diente. [39] Pues yo os digo que no opongáis resistencia al que os hace el mal. Antes bien, si uno te da una bofetada en [tu] mejilla derecha, ofrécele también la otra. [40] Al que quiera ponerte pleito para quitarte la túnica déjale también el manto. [41] Si uno te obliga a caminar mil pasos, haz con él dos mil. [42] Da a quien te pide y al que te solicite dinero prestado no lo esquives. [43] Habéis oído que se dijo: Amarás a tu prójimo y odiarás a tu enemigo. [44] Pues yo os digo: Amad a vuestros enemigos, rezad por los que os persiguen. [45] Así seréis hijos de vuestro Padre del cielo, que hace salir su sol sobre malos y buenos y hace llover sobre justos e injustos. [46] Si amáis sólo a los que os aman, ¿qué premio merecéis? También hacen lo mismo los recaudadores. [47] Si saludáis sólo a vuestros hermanos, ¿qué hacéis de extraordinario? También hacen lo mismo los paganos. [48] Sed, pues, perfectos como vuestro Padre del cielo es perfecto.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4305" y="173971"/>
            <a:ext cx="6794652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b="1" dirty="0"/>
              <a:t>¿Cómo debes comportarte con quien...</a:t>
            </a:r>
          </a:p>
          <a:p>
            <a:pPr lvl="3"/>
            <a:r>
              <a:rPr lang="es-ES" sz="2000" dirty="0"/>
              <a:t>te abofetea,</a:t>
            </a:r>
            <a:br>
              <a:rPr lang="es-ES" sz="2000" dirty="0"/>
            </a:br>
            <a:r>
              <a:rPr lang="es-ES" sz="2000" dirty="0"/>
              <a:t>te pone pleito para quitarte la túnica,</a:t>
            </a:r>
            <a:br>
              <a:rPr lang="es-ES" sz="2000" dirty="0"/>
            </a:br>
            <a:r>
              <a:rPr lang="es-ES" sz="2000" dirty="0"/>
              <a:t>te fuerza a caminar una milla (quizá se refiera a los soldados romanos, que podían obligar a los judíos a llevarles su impedimenta esa distancia),</a:t>
            </a:r>
            <a:br>
              <a:rPr lang="es-ES" sz="2000" dirty="0"/>
            </a:br>
            <a:r>
              <a:rPr lang="es-ES" sz="2000" dirty="0"/>
              <a:t>te pide,</a:t>
            </a:r>
            <a:br>
              <a:rPr lang="es-ES" sz="2000" dirty="0"/>
            </a:br>
            <a:r>
              <a:rPr lang="es-ES" sz="2000" dirty="0"/>
              <a:t>o te pide prestado?</a:t>
            </a:r>
          </a:p>
          <a:p>
            <a:endParaRPr lang="es-ES" sz="2000" dirty="0"/>
          </a:p>
          <a:p>
            <a:pPr algn="just"/>
            <a:r>
              <a:rPr lang="es-ES" sz="2000" dirty="0">
                <a:solidFill>
                  <a:srgbClr val="0070C0"/>
                </a:solidFill>
              </a:rPr>
              <a:t>Basta hacerse cada una de estas preguntas, pensando cómo responderíamos nosotros, </a:t>
            </a:r>
            <a:r>
              <a:rPr lang="es-ES" sz="2000" b="1" dirty="0">
                <a:solidFill>
                  <a:srgbClr val="0070C0"/>
                </a:solidFill>
              </a:rPr>
              <a:t>para advertir la enorme diferencia con las respuestas de Jesús.</a:t>
            </a:r>
          </a:p>
          <a:p>
            <a:endParaRPr lang="es-ES" sz="2000" dirty="0"/>
          </a:p>
          <a:p>
            <a:pPr algn="just"/>
            <a:r>
              <a:rPr lang="es-ES" sz="2000" dirty="0"/>
              <a:t>De todos modos, </a:t>
            </a:r>
            <a:r>
              <a:rPr lang="es-ES" sz="2000" b="1" dirty="0">
                <a:solidFill>
                  <a:srgbClr val="FF0000"/>
                </a:solidFill>
              </a:rPr>
              <a:t>lo que dice no debemos interpretarlo al pie de letra, porque terminaría amargándonos la existencia.</a:t>
            </a:r>
            <a:r>
              <a:rPr lang="es-ES" sz="2000" dirty="0"/>
              <a:t> </a:t>
            </a:r>
            <a:r>
              <a:rPr lang="es-ES" sz="2000" b="1" dirty="0"/>
              <a:t>El mismo Jesús, cuando lo abofetearon, no puso la otra mejilla; preguntó por qué lo hacían.</a:t>
            </a:r>
            <a:r>
              <a:rPr lang="es-ES" sz="2000" dirty="0"/>
              <a:t> </a:t>
            </a:r>
            <a:r>
              <a:rPr lang="es-ES" sz="2400" b="1" dirty="0"/>
              <a:t>Lo importante es analizar nuestra actitud global ante el prójimo,</a:t>
            </a:r>
            <a:r>
              <a:rPr lang="es-ES" sz="2000" dirty="0"/>
              <a:t> si nos movemos en un espíritu de venganza, de rencor, de regatear al máximo nuestra ayuda, o si actuamos con generosidad y entrega.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57" y="173971"/>
            <a:ext cx="4895640" cy="6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3731" y="281007"/>
            <a:ext cx="5069547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El evangelio es muy realista: </a:t>
            </a:r>
          </a:p>
          <a:p>
            <a:pPr algn="ctr"/>
            <a:r>
              <a:rPr lang="es-ES" sz="2400" dirty="0">
                <a:solidFill>
                  <a:srgbClr val="FF0000"/>
                </a:solidFill>
              </a:rPr>
              <a:t>los seguidores de Jesús </a:t>
            </a:r>
          </a:p>
          <a:p>
            <a:pPr algn="ctr"/>
            <a:r>
              <a:rPr lang="es-ES" sz="2400" dirty="0">
                <a:solidFill>
                  <a:srgbClr val="FF0000"/>
                </a:solidFill>
              </a:rPr>
              <a:t>tienen enemigos.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Sus palabras hacen pensar en las persecuciones que sufrían las primeras comunidades cristianas, odiadas y calumniadas por haberse separado del pueblo de Israel; y en la que sufren tantas comunidades actuales en África y Asia.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>
                <a:solidFill>
                  <a:srgbClr val="FF0000"/>
                </a:solidFill>
              </a:rPr>
              <a:t>Frente a la rabia y el odio que se puede experimentar en esas ocasiones, Jesús exhorta a no guardar rencor; más aún, a perdonar y rezar por los perseguidores.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78" y="281007"/>
            <a:ext cx="6370975" cy="6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4304" y="431836"/>
            <a:ext cx="6115923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Lo que pide es tan duro que debe justificarlo. </a:t>
            </a:r>
          </a:p>
          <a:p>
            <a:pPr algn="just"/>
            <a:r>
              <a:rPr lang="es-ES" sz="2400" dirty="0"/>
              <a:t>Lo hace contraponiendo </a:t>
            </a:r>
            <a:r>
              <a:rPr lang="es-ES" sz="2400" b="1" dirty="0"/>
              <a:t>dos ejemplos: </a:t>
            </a:r>
            <a:r>
              <a:rPr lang="es-ES" sz="2400" b="1" dirty="0">
                <a:solidFill>
                  <a:srgbClr val="FF0000"/>
                </a:solidFill>
              </a:rPr>
              <a:t>el de Dios Padre</a:t>
            </a:r>
            <a:r>
              <a:rPr lang="es-ES" sz="2400" dirty="0"/>
              <a:t>, el ser más querido para un israelita, y </a:t>
            </a:r>
            <a:r>
              <a:rPr lang="es-ES" sz="2400" b="1" dirty="0">
                <a:solidFill>
                  <a:srgbClr val="FF0000"/>
                </a:solidFill>
              </a:rPr>
              <a:t>el de los recaudadores de impuestos y paganos, </a:t>
            </a:r>
            <a:r>
              <a:rPr lang="es-ES" sz="2400" dirty="0"/>
              <a:t>dos de los grupos más odiados.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¿A quién de ellos deseamos parecernos? ¿Al Padre que concede sus bienes (el sol y la lluvia) a todos los seres humanos, prescindiendo de que sean buenos o malos, de que se porten bien o mal con Él? ¿O preferimos parecernos a quienes sólo aman a los que los aman?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>
                <a:solidFill>
                  <a:srgbClr val="0070C0"/>
                </a:solidFill>
              </a:rPr>
              <a:t>No se trata de elegir lo que uno prefiera. El cristiano está obligado a «ser bueno del todo, como es bueno vuestro Padre del cielo».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6410227" y="282804"/>
            <a:ext cx="5505253" cy="61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5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1696</Words>
  <Application>Microsoft Office PowerPoint</Application>
  <PresentationFormat>Panorámica</PresentationFormat>
  <Paragraphs>92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Agent Orange</vt:lpstr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GIL NACHER</dc:creator>
  <cp:lastModifiedBy>JAVIER GIL NACHER</cp:lastModifiedBy>
  <cp:revision>210</cp:revision>
  <dcterms:created xsi:type="dcterms:W3CDTF">2016-10-02T05:26:12Z</dcterms:created>
  <dcterms:modified xsi:type="dcterms:W3CDTF">2017-02-15T04:50:15Z</dcterms:modified>
</cp:coreProperties>
</file>