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280" r:id="rId4"/>
    <p:sldId id="281" r:id="rId5"/>
    <p:sldId id="307" r:id="rId6"/>
    <p:sldId id="311" r:id="rId7"/>
    <p:sldId id="312" r:id="rId8"/>
    <p:sldId id="260" r:id="rId9"/>
    <p:sldId id="291" r:id="rId10"/>
    <p:sldId id="302" r:id="rId11"/>
    <p:sldId id="308" r:id="rId12"/>
    <p:sldId id="266" r:id="rId13"/>
    <p:sldId id="292" r:id="rId14"/>
    <p:sldId id="267" r:id="rId15"/>
    <p:sldId id="269" r:id="rId16"/>
    <p:sldId id="270" r:id="rId17"/>
    <p:sldId id="271" r:id="rId18"/>
    <p:sldId id="272" r:id="rId19"/>
    <p:sldId id="304" r:id="rId20"/>
    <p:sldId id="313" r:id="rId21"/>
    <p:sldId id="314" r:id="rId22"/>
    <p:sldId id="315"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sorterViewPr>
    <p:cViewPr>
      <p:scale>
        <a:sx n="100" d="100"/>
        <a:sy n="100" d="100"/>
      </p:scale>
      <p:origin x="0" y="-6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7989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0845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308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8389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92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683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14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7226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5986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70797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01/03/2017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828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4B5-7D72-4776-8785-681728A5461F}" type="datetimeFigureOut">
              <a:rPr lang="es-ES" smtClean="0"/>
              <a:t>01/03/2017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20C8-14C5-4B8F-BE0B-9AD3C43D8948}" type="slidenum">
              <a:rPr lang="es-ES" smtClean="0"/>
              <a:t>‹Nº›</a:t>
            </a:fld>
            <a:endParaRPr lang="es-ES" dirty="0"/>
          </a:p>
        </p:txBody>
      </p:sp>
    </p:spTree>
    <p:extLst>
      <p:ext uri="{BB962C8B-B14F-4D97-AF65-F5344CB8AC3E}">
        <p14:creationId xmlns:p14="http://schemas.microsoft.com/office/powerpoint/2010/main" val="41859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astoralsj.org/" TargetMode="External"/><Relationship Id="rId2" Type="http://schemas.openxmlformats.org/officeDocument/2006/relationships/hyperlink" Target="https://www.youtube.com/watch?v=bBbJuLKGbWA" TargetMode="External"/><Relationship Id="rId1" Type="http://schemas.openxmlformats.org/officeDocument/2006/relationships/slideLayout" Target="../slideLayouts/slideLayout7.xml"/><Relationship Id="rId4" Type="http://schemas.openxmlformats.org/officeDocument/2006/relationships/hyperlink" Target="http://www.feadulta.com/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485" y="173672"/>
            <a:ext cx="6798754" cy="6521768"/>
          </a:xfrm>
          <a:prstGeom prst="rect">
            <a:avLst/>
          </a:prstGeom>
        </p:spPr>
      </p:pic>
    </p:spTree>
    <p:extLst>
      <p:ext uri="{BB962C8B-B14F-4D97-AF65-F5344CB8AC3E}">
        <p14:creationId xmlns:p14="http://schemas.microsoft.com/office/powerpoint/2010/main" val="26138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4303" y="733494"/>
            <a:ext cx="6313885" cy="5262979"/>
          </a:xfrm>
          <a:prstGeom prst="rect">
            <a:avLst/>
          </a:prstGeom>
          <a:solidFill>
            <a:schemeClr val="bg1"/>
          </a:solidFill>
        </p:spPr>
        <p:txBody>
          <a:bodyPr wrap="square">
            <a:spAutoFit/>
          </a:bodyPr>
          <a:lstStyle/>
          <a:p>
            <a:pPr algn="just"/>
            <a:r>
              <a:rPr lang="es-ES" sz="2800" b="1" dirty="0">
                <a:solidFill>
                  <a:srgbClr val="FF0000"/>
                </a:solidFill>
              </a:rPr>
              <a:t>La fuerza del Espíritu le hace verdaderamente hombre, hombre como hay que ser. Es decir que en Jesús vemos la situación humana completa: el ser humano acosado por debilidades y oscuridades... y lleno de la fuerza de Dios que le hace superar todo eso para cumplir el plan de Dios, que es la Liberación, el éxito. Jesús es también un caminante, y siente las seducciones y los terrores del camino. Pero el Espíritu de Dios está con él.</a:t>
            </a:r>
            <a:endParaRPr lang="es-ES" sz="2400" b="1" dirty="0">
              <a:solidFill>
                <a:srgbClr val="FF0000"/>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188" y="733493"/>
            <a:ext cx="5308394" cy="5262979"/>
          </a:xfrm>
          <a:prstGeom prst="rect">
            <a:avLst/>
          </a:prstGeom>
        </p:spPr>
      </p:pic>
    </p:spTree>
    <p:extLst>
      <p:ext uri="{BB962C8B-B14F-4D97-AF65-F5344CB8AC3E}">
        <p14:creationId xmlns:p14="http://schemas.microsoft.com/office/powerpoint/2010/main" val="337439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1184" y="268522"/>
            <a:ext cx="9999764" cy="6370975"/>
          </a:xfrm>
          <a:prstGeom prst="rect">
            <a:avLst/>
          </a:prstGeom>
          <a:solidFill>
            <a:schemeClr val="bg1"/>
          </a:solidFill>
        </p:spPr>
        <p:txBody>
          <a:bodyPr wrap="square">
            <a:spAutoFit/>
          </a:bodyPr>
          <a:lstStyle/>
          <a:p>
            <a:pPr algn="just"/>
            <a:r>
              <a:rPr lang="es-ES" sz="2400" dirty="0"/>
              <a:t>Hemos comenzado la Cuaresma con una consideración sobre nuestra condición humana: pecadores. </a:t>
            </a:r>
            <a:r>
              <a:rPr lang="es-ES" sz="2400" b="1" dirty="0">
                <a:solidFill>
                  <a:srgbClr val="FF0000"/>
                </a:solidFill>
              </a:rPr>
              <a:t>Y se nos ha enviado un primer mensaje importantísimo: "pecadores" no significa "culpables". </a:t>
            </a:r>
            <a:r>
              <a:rPr lang="es-ES" sz="2400" b="1" dirty="0">
                <a:solidFill>
                  <a:srgbClr val="0070C0"/>
                </a:solidFill>
              </a:rPr>
              <a:t>Significa que tenemos que buscar nuestra vida, y tenemos el peligro de equivocarnos, por error y porque nos atraen las trampas del camino.</a:t>
            </a:r>
          </a:p>
          <a:p>
            <a:pPr algn="just"/>
            <a:endParaRPr lang="es-ES" sz="2400" dirty="0"/>
          </a:p>
          <a:p>
            <a:pPr algn="just"/>
            <a:r>
              <a:rPr lang="es-ES" sz="2400" dirty="0"/>
              <a:t>La Palabra de Dios es profunda al definir al ser humano. </a:t>
            </a:r>
            <a:r>
              <a:rPr lang="es-ES" sz="2400" b="1" dirty="0">
                <a:solidFill>
                  <a:srgbClr val="FF0000"/>
                </a:solidFill>
              </a:rPr>
              <a:t>El concepto de pecado es mucho más profundo que el concepto de "desobediencia". </a:t>
            </a:r>
            <a:r>
              <a:rPr lang="es-ES" sz="2400" b="1" dirty="0"/>
              <a:t>Cuando Dios se presenta como Salvador, Libertador, no se presenta simplemente como Juez blando, sino como Luz para que no nos equivoquemos, Pan y Agua para caminar con fuerza, Pastor que conduce el rebaño por buenos pastos, Médico que cura cuando enfermamos o quedamos heridos al caminar....</a:t>
            </a:r>
          </a:p>
          <a:p>
            <a:pPr algn="just"/>
            <a:endParaRPr lang="es-ES" sz="2400" dirty="0"/>
          </a:p>
          <a:p>
            <a:pPr algn="just"/>
            <a:r>
              <a:rPr lang="es-ES" sz="2400" b="1" dirty="0">
                <a:solidFill>
                  <a:srgbClr val="0070C0"/>
                </a:solidFill>
              </a:rPr>
              <a:t>Y todas estas imágenes son mucho más profundas y hablan del ser humano mucho mejor que nuestros conceptos de "culpa", "redención", "satisfacción", "perdón", que se quedan muy cortos y empequeñecen al ser humano y a su relación con Dios.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933432" y="2516041"/>
            <a:ext cx="6370975" cy="1875935"/>
          </a:xfrm>
          <a:prstGeom prst="rect">
            <a:avLst/>
          </a:prstGeom>
        </p:spPr>
      </p:pic>
    </p:spTree>
    <p:extLst>
      <p:ext uri="{BB962C8B-B14F-4D97-AF65-F5344CB8AC3E}">
        <p14:creationId xmlns:p14="http://schemas.microsoft.com/office/powerpoint/2010/main" val="391632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ina12.com.ar/2001/suple/Radar/imagenes/Y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8" y="331469"/>
            <a:ext cx="1821471" cy="1902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342448" y="1620085"/>
            <a:ext cx="9082837" cy="1200329"/>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Cuáles son las tentaciones que tengo que superar en mi vida y no me dejan ser feliz?</a:t>
            </a:r>
            <a:endParaRPr lang="es-ES" sz="44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p:txBody>
      </p:sp>
      <p:sp>
        <p:nvSpPr>
          <p:cNvPr id="7" name="Rectángulo 6"/>
          <p:cNvSpPr/>
          <p:nvPr/>
        </p:nvSpPr>
        <p:spPr>
          <a:xfrm>
            <a:off x="1903484" y="3172105"/>
            <a:ext cx="9521801" cy="1754326"/>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t>
            </a: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 E</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n mi misión educativa </a:t>
            </a:r>
            <a:r>
              <a:rPr lang="es-ES" sz="28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(alumnos, compañeros, padres,…)</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que tentaciones tengo que trabajarme para ser mejor educador?</a:t>
            </a:r>
          </a:p>
        </p:txBody>
      </p:sp>
      <p:sp>
        <p:nvSpPr>
          <p:cNvPr id="8" name="Rectángulo 7"/>
          <p:cNvSpPr/>
          <p:nvPr/>
        </p:nvSpPr>
        <p:spPr>
          <a:xfrm>
            <a:off x="2901213" y="3734923"/>
            <a:ext cx="7271882" cy="646331"/>
          </a:xfrm>
          <a:prstGeom prst="rect">
            <a:avLst/>
          </a:prstGeom>
          <a:noFill/>
        </p:spPr>
        <p:txBody>
          <a:bodyPr wrap="square" lIns="91440" tIns="45720" rIns="91440" bIns="45720">
            <a:spAutoFit/>
          </a:bodyPr>
          <a:lstStyle/>
          <a:p>
            <a:pPr algn="ct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7117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34154" y="822453"/>
            <a:ext cx="9398522" cy="5355312"/>
          </a:xfrm>
          <a:prstGeom prst="rect">
            <a:avLst/>
          </a:prstGeom>
          <a:solidFill>
            <a:schemeClr val="accent1">
              <a:lumMod val="20000"/>
              <a:lumOff val="80000"/>
            </a:schemeClr>
          </a:solidFill>
        </p:spPr>
        <p:txBody>
          <a:bodyPr wrap="square">
            <a:spAutoFit/>
          </a:bodyPr>
          <a:lstStyle/>
          <a:p>
            <a:r>
              <a:rPr lang="es-ES" b="1" dirty="0"/>
              <a:t>MEDITACIÓN SAN JUAN BAUTISTA DE LA SALLE (MD 17)</a:t>
            </a:r>
            <a:endParaRPr lang="es-ES" dirty="0"/>
          </a:p>
          <a:p>
            <a:endParaRPr lang="es-ES" dirty="0"/>
          </a:p>
          <a:p>
            <a:pPr algn="just"/>
            <a:r>
              <a:rPr lang="es-ES" dirty="0"/>
              <a:t>Lo que debe impulsar a un alma verdaderamente entregada a Dios a estar siempre preparada para la tentación, es que </a:t>
            </a:r>
            <a:r>
              <a:rPr lang="es-ES" i="1" dirty="0"/>
              <a:t>la vida del hombre</a:t>
            </a:r>
            <a:r>
              <a:rPr lang="es-ES" dirty="0"/>
              <a:t>, dice Job, es </a:t>
            </a:r>
            <a:r>
              <a:rPr lang="es-ES" i="1" dirty="0"/>
              <a:t>tentación</a:t>
            </a:r>
            <a:r>
              <a:rPr lang="es-ES" dirty="0"/>
              <a:t>; o, según la versión de la Vulgata, </a:t>
            </a:r>
            <a:r>
              <a:rPr lang="es-ES" i="1" dirty="0"/>
              <a:t>combate continuo.</a:t>
            </a:r>
            <a:r>
              <a:rPr lang="es-ES" dirty="0"/>
              <a:t> (2, 1)</a:t>
            </a:r>
          </a:p>
          <a:p>
            <a:pPr algn="just"/>
            <a:r>
              <a:rPr lang="es-ES" dirty="0"/>
              <a:t>No </a:t>
            </a:r>
            <a:r>
              <a:rPr lang="es-ES" dirty="0" err="1"/>
              <a:t>creáis</a:t>
            </a:r>
            <a:r>
              <a:rPr lang="es-ES" dirty="0"/>
              <a:t>, pues, dice san </a:t>
            </a:r>
            <a:r>
              <a:rPr lang="es-ES" dirty="0" err="1"/>
              <a:t>Crisóstomo</a:t>
            </a:r>
            <a:r>
              <a:rPr lang="es-ES" dirty="0"/>
              <a:t>, que cuando sois tentados </a:t>
            </a:r>
            <a:r>
              <a:rPr lang="es-ES" dirty="0" err="1"/>
              <a:t>estáis</a:t>
            </a:r>
            <a:r>
              <a:rPr lang="es-ES" dirty="0"/>
              <a:t> abandonados de Dios; al contrario, el hecho de que os dé </a:t>
            </a:r>
            <a:r>
              <a:rPr lang="es-ES" dirty="0" err="1"/>
              <a:t>ocasión</a:t>
            </a:r>
            <a:r>
              <a:rPr lang="es-ES" dirty="0"/>
              <a:t> de combatir y de ejercitaros en la </a:t>
            </a:r>
            <a:r>
              <a:rPr lang="es-ES" dirty="0" err="1"/>
              <a:t>práctica</a:t>
            </a:r>
            <a:r>
              <a:rPr lang="es-ES" dirty="0"/>
              <a:t> de la virtud y, por este medio, afianzaros en ella, es una de las mayores </a:t>
            </a:r>
            <a:r>
              <a:rPr lang="es-ES" dirty="0" err="1"/>
              <a:t>señales</a:t>
            </a:r>
            <a:r>
              <a:rPr lang="es-ES" dirty="0"/>
              <a:t> que </a:t>
            </a:r>
            <a:r>
              <a:rPr lang="es-ES" dirty="0" err="1"/>
              <a:t>podéis</a:t>
            </a:r>
            <a:r>
              <a:rPr lang="es-ES" dirty="0"/>
              <a:t> tener de que Dios vela de manera muy particular por vuestra </a:t>
            </a:r>
            <a:r>
              <a:rPr lang="es-ES" dirty="0" err="1"/>
              <a:t>salvación</a:t>
            </a:r>
            <a:r>
              <a:rPr lang="es-ES" dirty="0"/>
              <a:t>. (3, 1)</a:t>
            </a:r>
          </a:p>
          <a:p>
            <a:endParaRPr lang="es-ES" dirty="0"/>
          </a:p>
          <a:p>
            <a:r>
              <a:rPr lang="es-ES" b="1" dirty="0">
                <a:solidFill>
                  <a:srgbClr val="0070C0"/>
                </a:solidFill>
              </a:rPr>
              <a:t>MEDITACIÓ SANT JOAN BAPTISTA DE LA SALLE (MD 17)</a:t>
            </a:r>
            <a:endParaRPr lang="es-ES" dirty="0">
              <a:solidFill>
                <a:srgbClr val="0070C0"/>
              </a:solidFill>
            </a:endParaRPr>
          </a:p>
          <a:p>
            <a:pPr algn="just"/>
            <a:endParaRPr lang="es-ES" dirty="0">
              <a:solidFill>
                <a:srgbClr val="0070C0"/>
              </a:solidFill>
            </a:endParaRPr>
          </a:p>
          <a:p>
            <a:pPr algn="just"/>
            <a:r>
              <a:rPr lang="es-ES" dirty="0">
                <a:solidFill>
                  <a:srgbClr val="0070C0"/>
                </a:solidFill>
              </a:rPr>
              <a:t>El que ha </a:t>
            </a:r>
            <a:r>
              <a:rPr lang="es-ES" dirty="0" err="1">
                <a:solidFill>
                  <a:srgbClr val="0070C0"/>
                </a:solidFill>
              </a:rPr>
              <a:t>d'impulsar</a:t>
            </a:r>
            <a:r>
              <a:rPr lang="es-ES" dirty="0">
                <a:solidFill>
                  <a:srgbClr val="0070C0"/>
                </a:solidFill>
              </a:rPr>
              <a:t> a una </a:t>
            </a:r>
            <a:r>
              <a:rPr lang="es-ES" dirty="0" err="1">
                <a:solidFill>
                  <a:srgbClr val="0070C0"/>
                </a:solidFill>
              </a:rPr>
              <a:t>ànima</a:t>
            </a:r>
            <a:r>
              <a:rPr lang="es-ES" dirty="0">
                <a:solidFill>
                  <a:srgbClr val="0070C0"/>
                </a:solidFill>
              </a:rPr>
              <a:t> </a:t>
            </a:r>
            <a:r>
              <a:rPr lang="es-ES" dirty="0" err="1">
                <a:solidFill>
                  <a:srgbClr val="0070C0"/>
                </a:solidFill>
              </a:rPr>
              <a:t>veritablement</a:t>
            </a:r>
            <a:r>
              <a:rPr lang="es-ES" dirty="0">
                <a:solidFill>
                  <a:srgbClr val="0070C0"/>
                </a:solidFill>
              </a:rPr>
              <a:t> entregada a </a:t>
            </a:r>
            <a:r>
              <a:rPr lang="es-ES" dirty="0" err="1">
                <a:solidFill>
                  <a:srgbClr val="0070C0"/>
                </a:solidFill>
              </a:rPr>
              <a:t>Déu</a:t>
            </a:r>
            <a:r>
              <a:rPr lang="es-ES" dirty="0">
                <a:solidFill>
                  <a:srgbClr val="0070C0"/>
                </a:solidFill>
              </a:rPr>
              <a:t> a estar </a:t>
            </a:r>
            <a:r>
              <a:rPr lang="es-ES" dirty="0" err="1">
                <a:solidFill>
                  <a:srgbClr val="0070C0"/>
                </a:solidFill>
              </a:rPr>
              <a:t>sempre</a:t>
            </a:r>
            <a:r>
              <a:rPr lang="es-ES" dirty="0">
                <a:solidFill>
                  <a:srgbClr val="0070C0"/>
                </a:solidFill>
              </a:rPr>
              <a:t> preparada per a la </a:t>
            </a:r>
            <a:r>
              <a:rPr lang="es-ES" dirty="0" err="1">
                <a:solidFill>
                  <a:srgbClr val="0070C0"/>
                </a:solidFill>
              </a:rPr>
              <a:t>temptacio</a:t>
            </a:r>
            <a:r>
              <a:rPr lang="es-ES" dirty="0">
                <a:solidFill>
                  <a:srgbClr val="0070C0"/>
                </a:solidFill>
              </a:rPr>
              <a:t>́, </a:t>
            </a:r>
            <a:r>
              <a:rPr lang="es-ES" dirty="0" err="1">
                <a:solidFill>
                  <a:srgbClr val="0070C0"/>
                </a:solidFill>
              </a:rPr>
              <a:t>és</a:t>
            </a:r>
            <a:r>
              <a:rPr lang="es-ES" dirty="0">
                <a:solidFill>
                  <a:srgbClr val="0070C0"/>
                </a:solidFill>
              </a:rPr>
              <a:t> que </a:t>
            </a:r>
            <a:r>
              <a:rPr lang="es-ES" i="1" dirty="0">
                <a:solidFill>
                  <a:srgbClr val="0070C0"/>
                </a:solidFill>
              </a:rPr>
              <a:t>la vida de </a:t>
            </a:r>
            <a:r>
              <a:rPr lang="es-ES" i="1" dirty="0" err="1">
                <a:solidFill>
                  <a:srgbClr val="0070C0"/>
                </a:solidFill>
              </a:rPr>
              <a:t>l'home</a:t>
            </a:r>
            <a:r>
              <a:rPr lang="es-ES" dirty="0">
                <a:solidFill>
                  <a:srgbClr val="0070C0"/>
                </a:solidFill>
              </a:rPr>
              <a:t>, </a:t>
            </a:r>
            <a:r>
              <a:rPr lang="es-ES" dirty="0" err="1">
                <a:solidFill>
                  <a:srgbClr val="0070C0"/>
                </a:solidFill>
              </a:rPr>
              <a:t>diu</a:t>
            </a:r>
            <a:r>
              <a:rPr lang="es-ES" dirty="0">
                <a:solidFill>
                  <a:srgbClr val="0070C0"/>
                </a:solidFill>
              </a:rPr>
              <a:t> Job, </a:t>
            </a:r>
            <a:r>
              <a:rPr lang="es-ES" i="1" dirty="0" err="1">
                <a:solidFill>
                  <a:srgbClr val="0070C0"/>
                </a:solidFill>
              </a:rPr>
              <a:t>és</a:t>
            </a:r>
            <a:r>
              <a:rPr lang="es-ES" i="1" dirty="0">
                <a:solidFill>
                  <a:srgbClr val="0070C0"/>
                </a:solidFill>
              </a:rPr>
              <a:t> </a:t>
            </a:r>
            <a:r>
              <a:rPr lang="es-ES" i="1" dirty="0" err="1">
                <a:solidFill>
                  <a:srgbClr val="0070C0"/>
                </a:solidFill>
              </a:rPr>
              <a:t>temptacio</a:t>
            </a:r>
            <a:r>
              <a:rPr lang="es-ES" i="1" dirty="0">
                <a:solidFill>
                  <a:srgbClr val="0070C0"/>
                </a:solidFill>
              </a:rPr>
              <a:t>́</a:t>
            </a:r>
            <a:r>
              <a:rPr lang="es-ES" dirty="0">
                <a:solidFill>
                  <a:srgbClr val="0070C0"/>
                </a:solidFill>
              </a:rPr>
              <a:t>; o, </a:t>
            </a:r>
            <a:r>
              <a:rPr lang="es-ES" dirty="0" err="1">
                <a:solidFill>
                  <a:srgbClr val="0070C0"/>
                </a:solidFill>
              </a:rPr>
              <a:t>segons</a:t>
            </a:r>
            <a:r>
              <a:rPr lang="es-ES" dirty="0">
                <a:solidFill>
                  <a:srgbClr val="0070C0"/>
                </a:solidFill>
              </a:rPr>
              <a:t> la </a:t>
            </a:r>
            <a:r>
              <a:rPr lang="es-ES" dirty="0" err="1">
                <a:solidFill>
                  <a:srgbClr val="0070C0"/>
                </a:solidFill>
              </a:rPr>
              <a:t>versio</a:t>
            </a:r>
            <a:r>
              <a:rPr lang="es-ES" dirty="0">
                <a:solidFill>
                  <a:srgbClr val="0070C0"/>
                </a:solidFill>
              </a:rPr>
              <a:t>́ de la Vulgata, </a:t>
            </a:r>
            <a:r>
              <a:rPr lang="es-ES" i="1" dirty="0" err="1">
                <a:solidFill>
                  <a:srgbClr val="0070C0"/>
                </a:solidFill>
              </a:rPr>
              <a:t>combat</a:t>
            </a:r>
            <a:r>
              <a:rPr lang="es-ES" i="1" dirty="0">
                <a:solidFill>
                  <a:srgbClr val="0070C0"/>
                </a:solidFill>
              </a:rPr>
              <a:t> </a:t>
            </a:r>
            <a:r>
              <a:rPr lang="es-ES" i="1" dirty="0" err="1">
                <a:solidFill>
                  <a:srgbClr val="0070C0"/>
                </a:solidFill>
              </a:rPr>
              <a:t>continu</a:t>
            </a:r>
            <a:r>
              <a:rPr lang="es-ES" i="1" dirty="0">
                <a:solidFill>
                  <a:srgbClr val="0070C0"/>
                </a:solidFill>
              </a:rPr>
              <a:t>.</a:t>
            </a:r>
            <a:r>
              <a:rPr lang="es-ES" dirty="0">
                <a:solidFill>
                  <a:srgbClr val="0070C0"/>
                </a:solidFill>
              </a:rPr>
              <a:t> (2, 1)</a:t>
            </a:r>
          </a:p>
          <a:p>
            <a:pPr algn="just"/>
            <a:r>
              <a:rPr lang="es-ES" dirty="0">
                <a:solidFill>
                  <a:srgbClr val="0070C0"/>
                </a:solidFill>
              </a:rPr>
              <a:t>No </a:t>
            </a:r>
            <a:r>
              <a:rPr lang="es-ES" dirty="0" err="1">
                <a:solidFill>
                  <a:srgbClr val="0070C0"/>
                </a:solidFill>
              </a:rPr>
              <a:t>cregueu</a:t>
            </a:r>
            <a:r>
              <a:rPr lang="es-ES" dirty="0">
                <a:solidFill>
                  <a:srgbClr val="0070C0"/>
                </a:solidFill>
              </a:rPr>
              <a:t>, </a:t>
            </a:r>
            <a:r>
              <a:rPr lang="es-ES" dirty="0" err="1">
                <a:solidFill>
                  <a:srgbClr val="0070C0"/>
                </a:solidFill>
              </a:rPr>
              <a:t>doncs</a:t>
            </a:r>
            <a:r>
              <a:rPr lang="es-ES" dirty="0">
                <a:solidFill>
                  <a:srgbClr val="0070C0"/>
                </a:solidFill>
              </a:rPr>
              <a:t>, </a:t>
            </a:r>
            <a:r>
              <a:rPr lang="es-ES" dirty="0" err="1">
                <a:solidFill>
                  <a:srgbClr val="0070C0"/>
                </a:solidFill>
              </a:rPr>
              <a:t>diu</a:t>
            </a:r>
            <a:r>
              <a:rPr lang="es-ES" dirty="0">
                <a:solidFill>
                  <a:srgbClr val="0070C0"/>
                </a:solidFill>
              </a:rPr>
              <a:t> </a:t>
            </a:r>
            <a:r>
              <a:rPr lang="es-ES" dirty="0" err="1">
                <a:solidFill>
                  <a:srgbClr val="0070C0"/>
                </a:solidFill>
              </a:rPr>
              <a:t>sant</a:t>
            </a:r>
            <a:r>
              <a:rPr lang="es-ES" dirty="0">
                <a:solidFill>
                  <a:srgbClr val="0070C0"/>
                </a:solidFill>
              </a:rPr>
              <a:t> </a:t>
            </a:r>
            <a:r>
              <a:rPr lang="es-ES" dirty="0" err="1">
                <a:solidFill>
                  <a:srgbClr val="0070C0"/>
                </a:solidFill>
              </a:rPr>
              <a:t>Crisòstom</a:t>
            </a:r>
            <a:r>
              <a:rPr lang="es-ES" dirty="0">
                <a:solidFill>
                  <a:srgbClr val="0070C0"/>
                </a:solidFill>
              </a:rPr>
              <a:t>, que </a:t>
            </a:r>
            <a:r>
              <a:rPr lang="es-ES" dirty="0" err="1">
                <a:solidFill>
                  <a:srgbClr val="0070C0"/>
                </a:solidFill>
              </a:rPr>
              <a:t>quan</a:t>
            </a:r>
            <a:r>
              <a:rPr lang="es-ES" dirty="0">
                <a:solidFill>
                  <a:srgbClr val="0070C0"/>
                </a:solidFill>
              </a:rPr>
              <a:t> </a:t>
            </a:r>
            <a:r>
              <a:rPr lang="es-ES" dirty="0" err="1">
                <a:solidFill>
                  <a:srgbClr val="0070C0"/>
                </a:solidFill>
              </a:rPr>
              <a:t>sou</a:t>
            </a:r>
            <a:r>
              <a:rPr lang="es-ES" dirty="0">
                <a:solidFill>
                  <a:srgbClr val="0070C0"/>
                </a:solidFill>
              </a:rPr>
              <a:t> </a:t>
            </a:r>
            <a:r>
              <a:rPr lang="es-ES" dirty="0" err="1">
                <a:solidFill>
                  <a:srgbClr val="0070C0"/>
                </a:solidFill>
              </a:rPr>
              <a:t>temptats</a:t>
            </a:r>
            <a:r>
              <a:rPr lang="es-ES" dirty="0">
                <a:solidFill>
                  <a:srgbClr val="0070C0"/>
                </a:solidFill>
              </a:rPr>
              <a:t> </a:t>
            </a:r>
            <a:r>
              <a:rPr lang="es-ES" dirty="0" err="1">
                <a:solidFill>
                  <a:srgbClr val="0070C0"/>
                </a:solidFill>
              </a:rPr>
              <a:t>esteu</a:t>
            </a:r>
            <a:r>
              <a:rPr lang="es-ES" dirty="0">
                <a:solidFill>
                  <a:srgbClr val="0070C0"/>
                </a:solidFill>
              </a:rPr>
              <a:t> </a:t>
            </a:r>
            <a:r>
              <a:rPr lang="es-ES" dirty="0" err="1">
                <a:solidFill>
                  <a:srgbClr val="0070C0"/>
                </a:solidFill>
              </a:rPr>
              <a:t>abandonats</a:t>
            </a:r>
            <a:r>
              <a:rPr lang="es-ES" dirty="0">
                <a:solidFill>
                  <a:srgbClr val="0070C0"/>
                </a:solidFill>
              </a:rPr>
              <a:t> de </a:t>
            </a:r>
            <a:r>
              <a:rPr lang="es-ES" dirty="0" err="1">
                <a:solidFill>
                  <a:srgbClr val="0070C0"/>
                </a:solidFill>
              </a:rPr>
              <a:t>Déu</a:t>
            </a:r>
            <a:r>
              <a:rPr lang="es-ES" dirty="0">
                <a:solidFill>
                  <a:srgbClr val="0070C0"/>
                </a:solidFill>
              </a:rPr>
              <a:t>; al </a:t>
            </a:r>
            <a:r>
              <a:rPr lang="es-ES" dirty="0" err="1">
                <a:solidFill>
                  <a:srgbClr val="0070C0"/>
                </a:solidFill>
              </a:rPr>
              <a:t>contrari</a:t>
            </a:r>
            <a:r>
              <a:rPr lang="es-ES" dirty="0">
                <a:solidFill>
                  <a:srgbClr val="0070C0"/>
                </a:solidFill>
              </a:rPr>
              <a:t>, el </a:t>
            </a:r>
            <a:r>
              <a:rPr lang="es-ES" dirty="0" err="1">
                <a:solidFill>
                  <a:srgbClr val="0070C0"/>
                </a:solidFill>
              </a:rPr>
              <a:t>fet</a:t>
            </a:r>
            <a:r>
              <a:rPr lang="es-ES" dirty="0">
                <a:solidFill>
                  <a:srgbClr val="0070C0"/>
                </a:solidFill>
              </a:rPr>
              <a:t> que vos done </a:t>
            </a:r>
            <a:r>
              <a:rPr lang="es-ES" dirty="0" err="1">
                <a:solidFill>
                  <a:srgbClr val="0070C0"/>
                </a:solidFill>
              </a:rPr>
              <a:t>ocasio</a:t>
            </a:r>
            <a:r>
              <a:rPr lang="es-ES" dirty="0">
                <a:solidFill>
                  <a:srgbClr val="0070C0"/>
                </a:solidFill>
              </a:rPr>
              <a:t>́ de </a:t>
            </a:r>
            <a:r>
              <a:rPr lang="es-ES" dirty="0" err="1">
                <a:solidFill>
                  <a:srgbClr val="0070C0"/>
                </a:solidFill>
              </a:rPr>
              <a:t>combatre</a:t>
            </a:r>
            <a:r>
              <a:rPr lang="es-ES" dirty="0">
                <a:solidFill>
                  <a:srgbClr val="0070C0"/>
                </a:solidFill>
              </a:rPr>
              <a:t> i de </a:t>
            </a:r>
            <a:r>
              <a:rPr lang="es-ES" dirty="0" err="1">
                <a:solidFill>
                  <a:srgbClr val="0070C0"/>
                </a:solidFill>
              </a:rPr>
              <a:t>exercitar</a:t>
            </a:r>
            <a:r>
              <a:rPr lang="es-ES" dirty="0">
                <a:solidFill>
                  <a:srgbClr val="0070C0"/>
                </a:solidFill>
              </a:rPr>
              <a:t>-vos en la </a:t>
            </a:r>
            <a:r>
              <a:rPr lang="es-ES" dirty="0" err="1">
                <a:solidFill>
                  <a:srgbClr val="0070C0"/>
                </a:solidFill>
              </a:rPr>
              <a:t>pràctica</a:t>
            </a:r>
            <a:r>
              <a:rPr lang="es-ES" dirty="0">
                <a:solidFill>
                  <a:srgbClr val="0070C0"/>
                </a:solidFill>
              </a:rPr>
              <a:t> de la </a:t>
            </a:r>
            <a:r>
              <a:rPr lang="es-ES" dirty="0" err="1">
                <a:solidFill>
                  <a:srgbClr val="0070C0"/>
                </a:solidFill>
              </a:rPr>
              <a:t>virtut</a:t>
            </a:r>
            <a:r>
              <a:rPr lang="es-ES" dirty="0">
                <a:solidFill>
                  <a:srgbClr val="0070C0"/>
                </a:solidFill>
              </a:rPr>
              <a:t> i, per </a:t>
            </a:r>
            <a:r>
              <a:rPr lang="es-ES" dirty="0" err="1">
                <a:solidFill>
                  <a:srgbClr val="0070C0"/>
                </a:solidFill>
              </a:rPr>
              <a:t>aquest</a:t>
            </a:r>
            <a:r>
              <a:rPr lang="es-ES" dirty="0">
                <a:solidFill>
                  <a:srgbClr val="0070C0"/>
                </a:solidFill>
              </a:rPr>
              <a:t> </a:t>
            </a:r>
            <a:r>
              <a:rPr lang="es-ES" dirty="0" err="1">
                <a:solidFill>
                  <a:srgbClr val="0070C0"/>
                </a:solidFill>
              </a:rPr>
              <a:t>mitja</a:t>
            </a:r>
            <a:r>
              <a:rPr lang="es-ES" dirty="0">
                <a:solidFill>
                  <a:srgbClr val="0070C0"/>
                </a:solidFill>
              </a:rPr>
              <a:t>̀, </a:t>
            </a:r>
            <a:r>
              <a:rPr lang="es-ES" dirty="0" err="1">
                <a:solidFill>
                  <a:srgbClr val="0070C0"/>
                </a:solidFill>
              </a:rPr>
              <a:t>refermar</a:t>
            </a:r>
            <a:r>
              <a:rPr lang="es-ES" dirty="0">
                <a:solidFill>
                  <a:srgbClr val="0070C0"/>
                </a:solidFill>
              </a:rPr>
              <a:t>- vos en ella, </a:t>
            </a:r>
            <a:r>
              <a:rPr lang="es-ES" dirty="0" err="1">
                <a:solidFill>
                  <a:srgbClr val="0070C0"/>
                </a:solidFill>
              </a:rPr>
              <a:t>és</a:t>
            </a:r>
            <a:r>
              <a:rPr lang="es-ES" dirty="0">
                <a:solidFill>
                  <a:srgbClr val="0070C0"/>
                </a:solidFill>
              </a:rPr>
              <a:t> una de les </a:t>
            </a:r>
            <a:r>
              <a:rPr lang="es-ES" dirty="0" err="1">
                <a:solidFill>
                  <a:srgbClr val="0070C0"/>
                </a:solidFill>
              </a:rPr>
              <a:t>senyals</a:t>
            </a:r>
            <a:r>
              <a:rPr lang="es-ES" dirty="0">
                <a:solidFill>
                  <a:srgbClr val="0070C0"/>
                </a:solidFill>
              </a:rPr>
              <a:t> que </a:t>
            </a:r>
            <a:r>
              <a:rPr lang="es-ES" dirty="0" err="1">
                <a:solidFill>
                  <a:srgbClr val="0070C0"/>
                </a:solidFill>
              </a:rPr>
              <a:t>podeu</a:t>
            </a:r>
            <a:r>
              <a:rPr lang="es-ES" dirty="0">
                <a:solidFill>
                  <a:srgbClr val="0070C0"/>
                </a:solidFill>
              </a:rPr>
              <a:t> </a:t>
            </a:r>
            <a:r>
              <a:rPr lang="es-ES" dirty="0" err="1">
                <a:solidFill>
                  <a:srgbClr val="0070C0"/>
                </a:solidFill>
              </a:rPr>
              <a:t>tenir</a:t>
            </a:r>
            <a:r>
              <a:rPr lang="es-ES" dirty="0">
                <a:solidFill>
                  <a:srgbClr val="0070C0"/>
                </a:solidFill>
              </a:rPr>
              <a:t> que </a:t>
            </a:r>
            <a:r>
              <a:rPr lang="es-ES" dirty="0" err="1">
                <a:solidFill>
                  <a:srgbClr val="0070C0"/>
                </a:solidFill>
              </a:rPr>
              <a:t>Déu</a:t>
            </a:r>
            <a:r>
              <a:rPr lang="es-ES" dirty="0">
                <a:solidFill>
                  <a:srgbClr val="0070C0"/>
                </a:solidFill>
              </a:rPr>
              <a:t> </a:t>
            </a:r>
            <a:r>
              <a:rPr lang="es-ES" dirty="0" err="1">
                <a:solidFill>
                  <a:srgbClr val="0070C0"/>
                </a:solidFill>
              </a:rPr>
              <a:t>vetlla</a:t>
            </a:r>
            <a:r>
              <a:rPr lang="es-ES" dirty="0">
                <a:solidFill>
                  <a:srgbClr val="0070C0"/>
                </a:solidFill>
              </a:rPr>
              <a:t> de manera </a:t>
            </a:r>
            <a:r>
              <a:rPr lang="es-ES" dirty="0" err="1">
                <a:solidFill>
                  <a:srgbClr val="0070C0"/>
                </a:solidFill>
              </a:rPr>
              <a:t>molt</a:t>
            </a:r>
            <a:r>
              <a:rPr lang="es-ES" dirty="0">
                <a:solidFill>
                  <a:srgbClr val="0070C0"/>
                </a:solidFill>
              </a:rPr>
              <a:t> particular per la </a:t>
            </a:r>
            <a:r>
              <a:rPr lang="es-ES" dirty="0" err="1">
                <a:solidFill>
                  <a:srgbClr val="0070C0"/>
                </a:solidFill>
              </a:rPr>
              <a:t>vostra</a:t>
            </a:r>
            <a:r>
              <a:rPr lang="es-ES" dirty="0">
                <a:solidFill>
                  <a:srgbClr val="0070C0"/>
                </a:solidFill>
              </a:rPr>
              <a:t> </a:t>
            </a:r>
            <a:r>
              <a:rPr lang="es-ES" dirty="0" err="1">
                <a:solidFill>
                  <a:srgbClr val="0070C0"/>
                </a:solidFill>
              </a:rPr>
              <a:t>salvacio</a:t>
            </a:r>
            <a:r>
              <a:rPr lang="es-ES" dirty="0">
                <a:solidFill>
                  <a:srgbClr val="0070C0"/>
                </a:solidFill>
              </a:rPr>
              <a:t>́</a:t>
            </a:r>
            <a:r>
              <a:rPr lang="es-ES" dirty="0"/>
              <a:t>. (3, 1)</a:t>
            </a:r>
            <a:endParaRPr lang="es-ES" dirty="0">
              <a:effectLst/>
            </a:endParaRPr>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83" y="1083922"/>
            <a:ext cx="1789521" cy="17162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06924" y="139428"/>
            <a:ext cx="10235938" cy="523220"/>
          </a:xfrm>
          <a:prstGeom prst="rect">
            <a:avLst/>
          </a:prstGeom>
          <a:solidFill>
            <a:schemeClr val="accent1">
              <a:lumMod val="20000"/>
              <a:lumOff val="80000"/>
            </a:schemeClr>
          </a:solidFill>
        </p:spPr>
        <p:txBody>
          <a:bodyPr wrap="square">
            <a:spAutoFit/>
          </a:bodyPr>
          <a:lstStyle/>
          <a:p>
            <a:pPr algn="just"/>
            <a:r>
              <a:rPr lang="es-ES" sz="2800" b="1" dirty="0">
                <a:solidFill>
                  <a:srgbClr val="002060"/>
                </a:solidFill>
                <a:latin typeface="Arial" panose="020B0604020202020204" pitchFamily="34" charset="0"/>
                <a:cs typeface="Arial" panose="020B0604020202020204" pitchFamily="34" charset="0"/>
              </a:rPr>
              <a:t>SAN JUAN BAUTISTA DE LA SALLE nos dice…</a:t>
            </a:r>
          </a:p>
        </p:txBody>
      </p:sp>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83" y="3908215"/>
            <a:ext cx="1789521" cy="59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6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ecclesia.com/wp-content/uploads/2015/11/tiempo-o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525" y="282638"/>
            <a:ext cx="1729932" cy="202903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11" y="2454897"/>
            <a:ext cx="2273726" cy="2273726"/>
          </a:xfrm>
          <a:prstGeom prst="rect">
            <a:avLst/>
          </a:prstGeom>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12992" t="9017" r="12512" b="25193"/>
          <a:stretch/>
        </p:blipFill>
        <p:spPr>
          <a:xfrm>
            <a:off x="1610580" y="4245995"/>
            <a:ext cx="2763457" cy="2440484"/>
          </a:xfrm>
          <a:prstGeom prst="rect">
            <a:avLst/>
          </a:prstGeom>
        </p:spPr>
      </p:pic>
      <p:sp>
        <p:nvSpPr>
          <p:cNvPr id="7" name="Rectángulo 6"/>
          <p:cNvSpPr/>
          <p:nvPr/>
        </p:nvSpPr>
        <p:spPr>
          <a:xfrm>
            <a:off x="5644037" y="547659"/>
            <a:ext cx="6096000" cy="5016758"/>
          </a:xfrm>
          <a:prstGeom prst="rect">
            <a:avLst/>
          </a:prstGeom>
          <a:solidFill>
            <a:schemeClr val="bg1"/>
          </a:solidFill>
        </p:spPr>
        <p:txBody>
          <a:bodyPr>
            <a:spAutoFit/>
          </a:bodyPr>
          <a:lstStyle/>
          <a:p>
            <a:r>
              <a:rPr lang="es-ES" sz="3200" b="1" u="sng" dirty="0"/>
              <a:t>ES TIEMPO DE CAMBIAR (JUANES)</a:t>
            </a:r>
            <a:endParaRPr lang="es-ES" sz="3200" dirty="0"/>
          </a:p>
          <a:p>
            <a:r>
              <a:rPr lang="es-ES" dirty="0"/>
              <a:t> </a:t>
            </a:r>
          </a:p>
          <a:p>
            <a:r>
              <a:rPr lang="es-ES" dirty="0"/>
              <a:t>Trabajamos como dos locomotoras a todo vapor</a:t>
            </a:r>
          </a:p>
          <a:p>
            <a:r>
              <a:rPr lang="es-ES" dirty="0"/>
              <a:t>Y olvidamos que el amor es más fuerte que el dolor</a:t>
            </a:r>
          </a:p>
          <a:p>
            <a:r>
              <a:rPr lang="es-ES" dirty="0"/>
              <a:t>que envenena la razón (</a:t>
            </a:r>
            <a:r>
              <a:rPr lang="es-ES" dirty="0" err="1"/>
              <a:t>oooo</a:t>
            </a:r>
            <a:r>
              <a:rPr lang="es-ES" dirty="0"/>
              <a:t>!)</a:t>
            </a:r>
          </a:p>
          <a:p>
            <a:r>
              <a:rPr lang="es-ES" dirty="0"/>
              <a:t>somos víctimas así, de nuestra propia tonta creación</a:t>
            </a:r>
          </a:p>
          <a:p>
            <a:r>
              <a:rPr lang="es-ES" dirty="0"/>
              <a:t>y olvidamos que el amor es más fuerte que el dolor,</a:t>
            </a:r>
          </a:p>
          <a:p>
            <a:r>
              <a:rPr lang="es-ES" dirty="0"/>
              <a:t>que una llaga en tu interior</a:t>
            </a:r>
          </a:p>
          <a:p>
            <a:r>
              <a:rPr lang="es-ES" dirty="0"/>
              <a:t>dos hermanos ya no se deben de pelear</a:t>
            </a:r>
          </a:p>
          <a:p>
            <a:r>
              <a:rPr lang="es-ES" dirty="0"/>
              <a:t>es momento de recapacitar</a:t>
            </a:r>
          </a:p>
          <a:p>
            <a:r>
              <a:rPr lang="es-ES" dirty="0"/>
              <a:t>es tiempo de cambiar </a:t>
            </a:r>
            <a:r>
              <a:rPr lang="es-ES" dirty="0" err="1"/>
              <a:t>is</a:t>
            </a:r>
            <a:r>
              <a:rPr lang="es-ES" dirty="0"/>
              <a:t> time to </a:t>
            </a:r>
            <a:r>
              <a:rPr lang="es-ES" dirty="0" err="1"/>
              <a:t>change</a:t>
            </a:r>
            <a:endParaRPr lang="es-ES" dirty="0"/>
          </a:p>
          <a:p>
            <a:r>
              <a:rPr lang="es-ES" dirty="0"/>
              <a:t>es tiempo de cambiar </a:t>
            </a:r>
            <a:r>
              <a:rPr lang="es-ES" dirty="0" err="1"/>
              <a:t>is</a:t>
            </a:r>
            <a:r>
              <a:rPr lang="es-ES" dirty="0"/>
              <a:t> time to </a:t>
            </a:r>
            <a:r>
              <a:rPr lang="es-ES" dirty="0" err="1"/>
              <a:t>change</a:t>
            </a:r>
            <a:endParaRPr lang="es-ES" dirty="0"/>
          </a:p>
          <a:p>
            <a:r>
              <a:rPr lang="es-ES" dirty="0"/>
              <a:t>es tiempo de saber pedir perdón</a:t>
            </a:r>
          </a:p>
          <a:p>
            <a:r>
              <a:rPr lang="es-ES" dirty="0"/>
              <a:t>es tiempo de cambiar en la mente de todos</a:t>
            </a:r>
          </a:p>
          <a:p>
            <a:r>
              <a:rPr lang="es-ES" dirty="0"/>
              <a:t>el odio por amor</a:t>
            </a:r>
          </a:p>
          <a:p>
            <a:r>
              <a:rPr lang="es-ES" dirty="0" err="1"/>
              <a:t>is</a:t>
            </a:r>
            <a:r>
              <a:rPr lang="es-ES" dirty="0"/>
              <a:t> time ti </a:t>
            </a:r>
            <a:r>
              <a:rPr lang="es-ES" dirty="0" err="1"/>
              <a:t>change</a:t>
            </a:r>
            <a:endParaRPr lang="es-ES" dirty="0"/>
          </a:p>
          <a:p>
            <a:r>
              <a:rPr lang="es-ES" dirty="0"/>
              <a:t> </a:t>
            </a:r>
          </a:p>
        </p:txBody>
      </p:sp>
    </p:spTree>
    <p:extLst>
      <p:ext uri="{BB962C8B-B14F-4D97-AF65-F5344CB8AC3E}">
        <p14:creationId xmlns:p14="http://schemas.microsoft.com/office/powerpoint/2010/main" val="69794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allesantander.es/images/lasalle/logos/har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221" y="145127"/>
            <a:ext cx="1319753" cy="978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90369" y="0"/>
            <a:ext cx="7844557" cy="923330"/>
          </a:xfrm>
          <a:prstGeom prst="rect">
            <a:avLst/>
          </a:prstGeom>
          <a:noFill/>
        </p:spPr>
        <p:txBody>
          <a:bodyPr wrap="squar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JUEVES MOMENTO</a:t>
            </a:r>
          </a:p>
        </p:txBody>
      </p:sp>
      <p:sp>
        <p:nvSpPr>
          <p:cNvPr id="4" name="Rectángulo 3"/>
          <p:cNvSpPr/>
          <p:nvPr/>
        </p:nvSpPr>
        <p:spPr>
          <a:xfrm>
            <a:off x="278742" y="1406767"/>
            <a:ext cx="11440232" cy="4247317"/>
          </a:xfrm>
          <a:prstGeom prst="rect">
            <a:avLst/>
          </a:prstGeom>
          <a:solidFill>
            <a:schemeClr val="bg1"/>
          </a:solidFill>
        </p:spPr>
        <p:txBody>
          <a:bodyPr wrap="square">
            <a:spAutoFit/>
          </a:bodyPr>
          <a:lstStyle/>
          <a:p>
            <a:pPr algn="just"/>
            <a:r>
              <a:rPr lang="es-ES" b="1" dirty="0">
                <a:latin typeface="Arial" panose="020B0604020202020204" pitchFamily="34" charset="0"/>
                <a:cs typeface="Arial" panose="020B0604020202020204" pitchFamily="34" charset="0"/>
              </a:rPr>
              <a:t>LA ACTIVIDAD DE ESTE JUEVES ESTÁ EN UN PPT APARTE</a:t>
            </a:r>
          </a:p>
          <a:p>
            <a:pPr algn="just"/>
            <a:endParaRPr lang="es-ES" sz="2800" b="1" dirty="0">
              <a:solidFill>
                <a:srgbClr val="FF0000"/>
              </a:solidFill>
              <a:latin typeface="Arial" panose="020B0604020202020204" pitchFamily="34" charset="0"/>
              <a:cs typeface="Arial" panose="020B0604020202020204" pitchFamily="34" charset="0"/>
            </a:endParaRPr>
          </a:p>
          <a:p>
            <a:pPr algn="just"/>
            <a:r>
              <a:rPr lang="es-ES" sz="2800" b="1" dirty="0">
                <a:solidFill>
                  <a:srgbClr val="FF0000"/>
                </a:solidFill>
                <a:latin typeface="Arial" panose="020B0604020202020204" pitchFamily="34" charset="0"/>
                <a:cs typeface="Arial" panose="020B0604020202020204" pitchFamily="34" charset="0"/>
              </a:rPr>
              <a:t>Es un ejercicio de respiración con dos frases:</a:t>
            </a:r>
          </a:p>
          <a:p>
            <a:pPr algn="just"/>
            <a:endParaRPr lang="es-ES" sz="2800" b="1" dirty="0">
              <a:solidFill>
                <a:srgbClr val="FF0000"/>
              </a:solidFill>
              <a:latin typeface="Arial" panose="020B0604020202020204" pitchFamily="34" charset="0"/>
              <a:cs typeface="Arial" panose="020B0604020202020204" pitchFamily="34" charset="0"/>
            </a:endParaRPr>
          </a:p>
          <a:p>
            <a:pPr lvl="8" algn="just"/>
            <a:r>
              <a:rPr lang="es-ES" sz="2800" b="1" dirty="0">
                <a:solidFill>
                  <a:srgbClr val="FF0000"/>
                </a:solidFill>
                <a:latin typeface="Arial" panose="020B0604020202020204" pitchFamily="34" charset="0"/>
                <a:cs typeface="Arial" panose="020B0604020202020204" pitchFamily="34" charset="0"/>
              </a:rPr>
              <a:t>YO QUIERO CAMBIAR</a:t>
            </a:r>
          </a:p>
          <a:p>
            <a:pPr lvl="8" algn="just"/>
            <a:r>
              <a:rPr lang="es-ES" sz="2800" b="1" dirty="0">
                <a:solidFill>
                  <a:srgbClr val="FF0000"/>
                </a:solidFill>
                <a:latin typeface="Arial" panose="020B0604020202020204" pitchFamily="34" charset="0"/>
                <a:cs typeface="Arial" panose="020B0604020202020204" pitchFamily="34" charset="0"/>
              </a:rPr>
              <a:t>YO HE CAMBIADO</a:t>
            </a:r>
          </a:p>
          <a:p>
            <a:pPr lvl="8" algn="just"/>
            <a:endParaRPr lang="es-ES" sz="2800" b="1" dirty="0">
              <a:solidFill>
                <a:srgbClr val="FF0000"/>
              </a:solidFill>
              <a:latin typeface="Arial" panose="020B0604020202020204" pitchFamily="34" charset="0"/>
              <a:cs typeface="Arial" panose="020B0604020202020204" pitchFamily="34" charset="0"/>
            </a:endParaRPr>
          </a:p>
          <a:p>
            <a:pPr lvl="2" algn="just"/>
            <a:r>
              <a:rPr lang="es-ES" sz="2800" b="1" dirty="0">
                <a:solidFill>
                  <a:srgbClr val="0070C0"/>
                </a:solidFill>
                <a:latin typeface="Arial" panose="020B0604020202020204" pitchFamily="34" charset="0"/>
                <a:cs typeface="Arial" panose="020B0604020202020204" pitchFamily="34" charset="0"/>
              </a:rPr>
              <a:t>HAY QUE PASARLO MANUALMENTE</a:t>
            </a:r>
          </a:p>
          <a:p>
            <a:pPr algn="just"/>
            <a:endParaRPr lang="es-ES" sz="2800" b="1" dirty="0">
              <a:solidFill>
                <a:srgbClr val="FF0000"/>
              </a:solidFill>
              <a:latin typeface="Arial" panose="020B0604020202020204" pitchFamily="34" charset="0"/>
              <a:cs typeface="Arial" panose="020B0604020202020204" pitchFamily="34" charset="0"/>
            </a:endParaRPr>
          </a:p>
          <a:p>
            <a:pPr algn="just"/>
            <a:endParaRPr lang="es-E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84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3597" y="224934"/>
            <a:ext cx="10906812" cy="523220"/>
          </a:xfrm>
          <a:prstGeom prst="rect">
            <a:avLst/>
          </a:prstGeom>
          <a:solidFill>
            <a:schemeClr val="bg1"/>
          </a:solidFill>
        </p:spPr>
        <p:txBody>
          <a:bodyPr wrap="square" rtlCol="0">
            <a:spAutoFit/>
          </a:bodyPr>
          <a:lstStyle/>
          <a:p>
            <a:pPr algn="ctr"/>
            <a:r>
              <a:rPr lang="es-ES" sz="2800" dirty="0">
                <a:solidFill>
                  <a:srgbClr val="FFC000"/>
                </a:solidFill>
                <a:latin typeface="Arial Black" panose="020B0A04020102020204" pitchFamily="34" charset="0"/>
                <a:cs typeface="Agent Orange" panose="00000400000000000000" pitchFamily="2" charset="0"/>
              </a:rPr>
              <a:t>IDEAS PARA EL COMENTARIO CON LOS ALUMNOS</a:t>
            </a:r>
            <a:endParaRPr lang="es-ES" sz="3600" dirty="0">
              <a:solidFill>
                <a:srgbClr val="FFC000"/>
              </a:solidFill>
              <a:latin typeface="Arial Black" panose="020B0A04020102020204" pitchFamily="34" charset="0"/>
              <a:cs typeface="Agent Orange" panose="00000400000000000000" pitchFamily="2" charset="0"/>
            </a:endParaRPr>
          </a:p>
        </p:txBody>
      </p:sp>
      <p:sp>
        <p:nvSpPr>
          <p:cNvPr id="5" name="Rectángulo 4"/>
          <p:cNvSpPr/>
          <p:nvPr/>
        </p:nvSpPr>
        <p:spPr>
          <a:xfrm>
            <a:off x="693597" y="1081178"/>
            <a:ext cx="10906812"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1º LEEMOS EL EVANGELIO</a:t>
            </a:r>
          </a:p>
        </p:txBody>
      </p:sp>
      <p:sp>
        <p:nvSpPr>
          <p:cNvPr id="8" name="Rectángulo 7"/>
          <p:cNvSpPr/>
          <p:nvPr/>
        </p:nvSpPr>
        <p:spPr>
          <a:xfrm>
            <a:off x="693597" y="1996694"/>
            <a:ext cx="10906812" cy="3477875"/>
          </a:xfrm>
          <a:prstGeom prst="rect">
            <a:avLst/>
          </a:prstGeom>
          <a:solidFill>
            <a:schemeClr val="bg1"/>
          </a:solidFill>
        </p:spPr>
        <p:txBody>
          <a:bodyPr wrap="square">
            <a:spAutoFit/>
          </a:bodyPr>
          <a:lstStyle/>
          <a:p>
            <a:pPr algn="just"/>
            <a:r>
              <a:rPr lang="es-ES" sz="2000" dirty="0"/>
              <a:t>[1] Entonces Jesús, movido por el Espíritu, se retiró al desierto para ser tentado por el Diablo. [2] Guardó un ayuno de cuarenta días con sus noches y al final sintió hambre. [3] Se acercó el Tentador y le dijo: ---Si eres Hijo de Dios, di que estas piedras se conviertan en pan. [4] Él contestó: ---Está escrito: No sólo de pan vive el hombre, sino de toda palabra que sale de la boca de Dios. [5] Luego el Diablo se lo llevó a la Ciudad Santa, lo colocó en el alero del templo [6] y le dijo: ---Si eres Hijo de Dios, tírate abajo, pues está escrito: Ha dado órdenes a sus ángeles acerca de ti; te llevarán en sus palmas para que tu pie no tropiece en la piedra. [7] Jesús respondió: ---También está escrito: No pondrás a prueba al Señor, tu Dios. [8] De nuevo se lo llevó el Diablo a una montaña altísima y le mostró todos los reinos del mundo en su esplendor, [9] y le dijo: ---Todo esto te lo daré si postrado me rindes homenaje. [10] Entonces Jesús le replicó: ---¡Aléjate, Satanás! Que está escrito: Al Señor tu Dios adorarás, a él sólo darás culto. [11] Al punto lo dejó el Diablo y unos ángeles vinieron a servirle.</a:t>
            </a:r>
            <a:endParaRPr lang="es-ES" sz="2000" b="1" dirty="0">
              <a:solidFill>
                <a:srgbClr val="FF0000"/>
              </a:solidFill>
              <a:latin typeface="Arial" panose="020B0604020202020204" pitchFamily="34" charset="0"/>
              <a:cs typeface="Arial" panose="020B0604020202020204" pitchFamily="34" charset="0"/>
            </a:endParaRPr>
          </a:p>
        </p:txBody>
      </p:sp>
      <p:sp>
        <p:nvSpPr>
          <p:cNvPr id="6" name="CuadroTexto 5"/>
          <p:cNvSpPr txBox="1"/>
          <p:nvPr/>
        </p:nvSpPr>
        <p:spPr>
          <a:xfrm>
            <a:off x="693290" y="642328"/>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(05 DE MARZO 2017) </a:t>
            </a:r>
            <a:r>
              <a:rPr lang="es-ES" sz="2200" dirty="0">
                <a:solidFill>
                  <a:srgbClr val="7030A0"/>
                </a:solidFill>
                <a:latin typeface="Arial Black" panose="020B0A04020102020204" pitchFamily="34" charset="0"/>
                <a:cs typeface="Agent Orange" panose="00000400000000000000" pitchFamily="2" charset="0"/>
              </a:rPr>
              <a:t>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a:solidFill>
                  <a:srgbClr val="7030A0"/>
                </a:solidFill>
                <a:latin typeface="Arial Black" panose="020B0A04020102020204" pitchFamily="34" charset="0"/>
                <a:cs typeface="Agent Orange" panose="00000400000000000000" pitchFamily="2" charset="0"/>
              </a:rPr>
              <a:t>Mt</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4,1-11</a:t>
            </a:r>
            <a:endParaRPr lang="es-ES" sz="2000" dirty="0">
              <a:solidFill>
                <a:srgbClr val="7030A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213899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6" y="767316"/>
            <a:ext cx="10823427" cy="5878532"/>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¿Quién no ha caído alguna vez en una tentación?. </a:t>
            </a:r>
          </a:p>
          <a:p>
            <a:pPr algn="just"/>
            <a:r>
              <a:rPr lang="es-ES" sz="2000" b="1" dirty="0">
                <a:latin typeface="Arial" panose="020B0604020202020204" pitchFamily="34" charset="0"/>
                <a:cs typeface="Arial" panose="020B0604020202020204" pitchFamily="34" charset="0"/>
              </a:rPr>
              <a:t>La verdad es que somos débiles y las tentaciones nos hacen caer. </a:t>
            </a:r>
          </a:p>
          <a:p>
            <a:pPr algn="just"/>
            <a:r>
              <a:rPr lang="es-ES" sz="2000" b="1" dirty="0">
                <a:latin typeface="Arial" panose="020B0604020202020204" pitchFamily="34" charset="0"/>
                <a:cs typeface="Arial" panose="020B0604020202020204" pitchFamily="34" charset="0"/>
              </a:rPr>
              <a:t>ES BUENO TENER TENTACIONES, porque nos recuerdan que somos débiles, que necesitamos mejorar, QUE NO SOMOS PERFECTOS.</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NO TODO SE PUEDE MEJORAR DE GOLPE.</a:t>
            </a:r>
          </a:p>
          <a:p>
            <a:pPr algn="just"/>
            <a:r>
              <a:rPr lang="es-ES" sz="2000" dirty="0">
                <a:latin typeface="Arial" panose="020B0604020202020204" pitchFamily="34" charset="0"/>
                <a:cs typeface="Arial" panose="020B0604020202020204" pitchFamily="34" charset="0"/>
              </a:rPr>
              <a:t>Hasta Jesús tuvo tentaciones pero </a:t>
            </a:r>
            <a:r>
              <a:rPr lang="es-ES" sz="2000" b="1" dirty="0">
                <a:latin typeface="Arial" panose="020B0604020202020204" pitchFamily="34" charset="0"/>
                <a:cs typeface="Arial" panose="020B0604020202020204" pitchFamily="34" charset="0"/>
              </a:rPr>
              <a:t>su ACTITUD FUE FUERTE</a:t>
            </a:r>
            <a:r>
              <a:rPr lang="es-ES" sz="2000" dirty="0">
                <a:latin typeface="Arial" panose="020B0604020202020204" pitchFamily="34" charset="0"/>
                <a:cs typeface="Arial" panose="020B0604020202020204" pitchFamily="34" charset="0"/>
              </a:rPr>
              <a:t>, no se dejó arrastrar sino que LAS SUPERÓ, fue tentado en el poder, en lo material,… PERO NO SE DEJÓ CONVENCER, FUE FUERTE.</a:t>
            </a:r>
          </a:p>
          <a:p>
            <a:pPr algn="just"/>
            <a:endParaRPr lang="es-ES" sz="20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Menos mal que tenemos tiempos como la CUARESMA PARA PENSAR EN NOSOTROS Y MEJORARNOS.</a:t>
            </a:r>
            <a:endParaRPr lang="es-ES" sz="1600" b="1" dirty="0">
              <a:solidFill>
                <a:srgbClr val="0070C0"/>
              </a:solidFill>
              <a:latin typeface="Arial" panose="020B0604020202020204" pitchFamily="34" charset="0"/>
              <a:cs typeface="Arial" panose="020B0604020202020204" pitchFamily="34" charset="0"/>
            </a:endParaRPr>
          </a:p>
          <a:p>
            <a:pPr algn="just"/>
            <a:endParaRPr lang="es-ES" sz="2000" b="1" dirty="0">
              <a:solidFill>
                <a:srgbClr val="0070C0"/>
              </a:solidFill>
              <a:latin typeface="Arial" panose="020B0604020202020204" pitchFamily="34" charset="0"/>
              <a:cs typeface="Arial" panose="020B0604020202020204" pitchFamily="34" charset="0"/>
            </a:endParaRPr>
          </a:p>
          <a:p>
            <a:pPr algn="just"/>
            <a:r>
              <a:rPr lang="es-ES" sz="2000" b="1" dirty="0">
                <a:solidFill>
                  <a:srgbClr val="0070C0"/>
                </a:solidFill>
                <a:latin typeface="Arial" panose="020B0604020202020204" pitchFamily="34" charset="0"/>
                <a:cs typeface="Arial" panose="020B0604020202020204" pitchFamily="34" charset="0"/>
              </a:rPr>
              <a:t>Y TÚ:  ¿qué tentación deberías vencer para ser mejor estudiante? ¿en qué te apoyas: la constancia o ya lo haré? ¿a qué das importancia: a la organización y llevarlo todo al día o la tentación de dejarlo para el último momento?</a:t>
            </a:r>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RECUERDA LA VIDA TENDRÁ ÉXITO,</a:t>
            </a:r>
          </a:p>
          <a:p>
            <a:pPr algn="ctr"/>
            <a:r>
              <a:rPr lang="es-ES" sz="2000" b="1" dirty="0">
                <a:solidFill>
                  <a:srgbClr val="FF0000"/>
                </a:solidFill>
                <a:latin typeface="Arial" panose="020B0604020202020204" pitchFamily="34" charset="0"/>
                <a:cs typeface="Arial" panose="020B0604020202020204" pitchFamily="34" charset="0"/>
              </a:rPr>
              <a:t> SI APRENDEMOS A EQUILIBRAR NUESTRAS TENTACIONES </a:t>
            </a:r>
          </a:p>
          <a:p>
            <a:pPr algn="ctr"/>
            <a:r>
              <a:rPr lang="es-ES" sz="2000" b="1" dirty="0">
                <a:solidFill>
                  <a:srgbClr val="FF0000"/>
                </a:solidFill>
                <a:latin typeface="Arial" panose="020B0604020202020204" pitchFamily="34" charset="0"/>
                <a:cs typeface="Arial" panose="020B0604020202020204" pitchFamily="34" charset="0"/>
              </a:rPr>
              <a:t>HACIA EL ESFUERZO DE SUPERARNOS</a:t>
            </a:r>
          </a:p>
        </p:txBody>
      </p:sp>
      <p:sp>
        <p:nvSpPr>
          <p:cNvPr id="5" name="Rectángulo 4"/>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2º SUGERENCIAS PARA EL COMENTARIO CON LOS ALUMNOS</a:t>
            </a:r>
          </a:p>
        </p:txBody>
      </p:sp>
    </p:spTree>
    <p:extLst>
      <p:ext uri="{BB962C8B-B14F-4D97-AF65-F5344CB8AC3E}">
        <p14:creationId xmlns:p14="http://schemas.microsoft.com/office/powerpoint/2010/main" val="169770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3.- OTROS RECURSOS</a:t>
            </a:r>
          </a:p>
        </p:txBody>
      </p:sp>
      <p:sp>
        <p:nvSpPr>
          <p:cNvPr id="3" name="Rectángulo 2"/>
          <p:cNvSpPr/>
          <p:nvPr/>
        </p:nvSpPr>
        <p:spPr>
          <a:xfrm>
            <a:off x="1393348" y="1128016"/>
            <a:ext cx="7717113" cy="954107"/>
          </a:xfrm>
          <a:prstGeom prst="rect">
            <a:avLst/>
          </a:prstGeom>
          <a:solidFill>
            <a:schemeClr val="bg1"/>
          </a:solidFill>
        </p:spPr>
        <p:txBody>
          <a:bodyPr wrap="none">
            <a:spAutoFit/>
          </a:bodyPr>
          <a:lstStyle/>
          <a:p>
            <a:r>
              <a:rPr lang="es-ES" sz="2800" dirty="0">
                <a:hlinkClick r:id="rId2"/>
              </a:rPr>
              <a:t>https://www.youtube.com/watch?v=bBbJuLKGbWA</a:t>
            </a:r>
            <a:endParaRPr lang="es-ES" sz="2800" dirty="0"/>
          </a:p>
          <a:p>
            <a:r>
              <a:rPr lang="es-ES" sz="2800" dirty="0"/>
              <a:t>VIDEO DEL EVANGELIO. VERBO DIVINO.</a:t>
            </a:r>
          </a:p>
        </p:txBody>
      </p:sp>
      <p:sp>
        <p:nvSpPr>
          <p:cNvPr id="5" name="Rectángulo 4"/>
          <p:cNvSpPr/>
          <p:nvPr/>
        </p:nvSpPr>
        <p:spPr>
          <a:xfrm>
            <a:off x="1393348" y="2554432"/>
            <a:ext cx="6666570" cy="954107"/>
          </a:xfrm>
          <a:prstGeom prst="rect">
            <a:avLst/>
          </a:prstGeom>
          <a:solidFill>
            <a:schemeClr val="bg1"/>
          </a:solidFill>
        </p:spPr>
        <p:txBody>
          <a:bodyPr wrap="square">
            <a:spAutoFit/>
          </a:bodyPr>
          <a:lstStyle/>
          <a:p>
            <a:r>
              <a:rPr lang="es-ES" sz="2800" dirty="0">
                <a:hlinkClick r:id="rId3"/>
              </a:rPr>
              <a:t>http://www.pastoralsj.org/</a:t>
            </a:r>
            <a:endParaRPr lang="es-ES" sz="2800" dirty="0"/>
          </a:p>
          <a:p>
            <a:endParaRPr lang="es-ES" sz="2800" dirty="0"/>
          </a:p>
        </p:txBody>
      </p:sp>
      <p:sp>
        <p:nvSpPr>
          <p:cNvPr id="6" name="Rectángulo 5"/>
          <p:cNvSpPr/>
          <p:nvPr/>
        </p:nvSpPr>
        <p:spPr>
          <a:xfrm>
            <a:off x="1393348" y="3813369"/>
            <a:ext cx="6600582" cy="954107"/>
          </a:xfrm>
          <a:prstGeom prst="rect">
            <a:avLst/>
          </a:prstGeom>
          <a:solidFill>
            <a:schemeClr val="bg1"/>
          </a:solidFill>
        </p:spPr>
        <p:txBody>
          <a:bodyPr wrap="square">
            <a:spAutoFit/>
          </a:bodyPr>
          <a:lstStyle/>
          <a:p>
            <a:r>
              <a:rPr lang="es-ES" sz="2800" dirty="0">
                <a:hlinkClick r:id="rId4"/>
              </a:rPr>
              <a:t>http://www.feadulta.com/es/</a:t>
            </a:r>
            <a:endParaRPr lang="es-ES" sz="2800" dirty="0"/>
          </a:p>
          <a:p>
            <a:endParaRPr lang="es-ES" sz="2800" dirty="0"/>
          </a:p>
        </p:txBody>
      </p:sp>
    </p:spTree>
    <p:extLst>
      <p:ext uri="{BB962C8B-B14F-4D97-AF65-F5344CB8AC3E}">
        <p14:creationId xmlns:p14="http://schemas.microsoft.com/office/powerpoint/2010/main" val="320961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 y="185738"/>
            <a:ext cx="11901714" cy="6457950"/>
          </a:xfrm>
          <a:prstGeom prst="rect">
            <a:avLst/>
          </a:prstGeom>
        </p:spPr>
      </p:pic>
    </p:spTree>
    <p:extLst>
      <p:ext uri="{BB962C8B-B14F-4D97-AF65-F5344CB8AC3E}">
        <p14:creationId xmlns:p14="http://schemas.microsoft.com/office/powerpoint/2010/main" val="74331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2170" y="235670"/>
            <a:ext cx="10906812" cy="1077218"/>
          </a:xfrm>
          <a:prstGeom prst="rect">
            <a:avLst/>
          </a:prstGeom>
          <a:solidFill>
            <a:schemeClr val="bg1"/>
          </a:solidFill>
        </p:spPr>
        <p:txBody>
          <a:bodyPr wrap="square" rtlCol="0">
            <a:spAutoFit/>
          </a:bodyPr>
          <a:lstStyle/>
          <a:p>
            <a:pPr algn="r"/>
            <a:r>
              <a:rPr lang="es-ES" sz="4400" dirty="0">
                <a:latin typeface="Agent Orange" panose="00000400000000000000" pitchFamily="2" charset="0"/>
                <a:cs typeface="Agent Orange" panose="00000400000000000000" pitchFamily="2" charset="0"/>
              </a:rPr>
              <a:t>desmigando el evangelio</a:t>
            </a:r>
          </a:p>
          <a:p>
            <a:pPr algn="r"/>
            <a:r>
              <a:rPr lang="es-ES" sz="2000" dirty="0">
                <a:latin typeface="Agent Orange" panose="00000400000000000000" pitchFamily="2" charset="0"/>
                <a:cs typeface="Agent Orange" panose="00000400000000000000" pitchFamily="2" charset="0"/>
              </a:rPr>
              <a:t>Curso 2016-17</a:t>
            </a:r>
          </a:p>
        </p:txBody>
      </p:sp>
      <p:sp>
        <p:nvSpPr>
          <p:cNvPr id="6" name="CuadroTexto 5"/>
          <p:cNvSpPr txBox="1"/>
          <p:nvPr/>
        </p:nvSpPr>
        <p:spPr>
          <a:xfrm>
            <a:off x="622170" y="1312888"/>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(05 DE MARZO 2017) </a:t>
            </a:r>
            <a:r>
              <a:rPr lang="es-ES" sz="2200" dirty="0">
                <a:solidFill>
                  <a:srgbClr val="7030A0"/>
                </a:solidFill>
                <a:latin typeface="Arial Black" panose="020B0A04020102020204" pitchFamily="34" charset="0"/>
                <a:cs typeface="Agent Orange" panose="00000400000000000000" pitchFamily="2" charset="0"/>
              </a:rPr>
              <a:t>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a:solidFill>
                  <a:srgbClr val="7030A0"/>
                </a:solidFill>
                <a:latin typeface="Arial Black" panose="020B0A04020102020204" pitchFamily="34" charset="0"/>
                <a:cs typeface="Agent Orange" panose="00000400000000000000" pitchFamily="2" charset="0"/>
              </a:rPr>
              <a:t>Mt</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4,1-11</a:t>
            </a:r>
            <a:endParaRPr lang="es-ES" sz="2000" dirty="0">
              <a:solidFill>
                <a:srgbClr val="7030A0"/>
              </a:solidFill>
              <a:latin typeface="Arial Black" panose="020B0A04020102020204" pitchFamily="34" charset="0"/>
              <a:cs typeface="Agent Orange" panose="00000400000000000000" pitchFamily="2"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70" y="1743775"/>
            <a:ext cx="10906812" cy="4897189"/>
          </a:xfrm>
          <a:prstGeom prst="rect">
            <a:avLst/>
          </a:prstGeom>
        </p:spPr>
      </p:pic>
    </p:spTree>
    <p:extLst>
      <p:ext uri="{BB962C8B-B14F-4D97-AF65-F5344CB8AC3E}">
        <p14:creationId xmlns:p14="http://schemas.microsoft.com/office/powerpoint/2010/main" val="341601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333"/>
          <a:stretch/>
        </p:blipFill>
        <p:spPr>
          <a:xfrm>
            <a:off x="377071" y="991926"/>
            <a:ext cx="11441675" cy="4786706"/>
          </a:xfrm>
          <a:prstGeom prst="rect">
            <a:avLst/>
          </a:prstGeom>
        </p:spPr>
      </p:pic>
    </p:spTree>
    <p:extLst>
      <p:ext uri="{BB962C8B-B14F-4D97-AF65-F5344CB8AC3E}">
        <p14:creationId xmlns:p14="http://schemas.microsoft.com/office/powerpoint/2010/main" val="319779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 y="100012"/>
            <a:ext cx="10967720" cy="6587985"/>
          </a:xfrm>
          <a:prstGeom prst="rect">
            <a:avLst/>
          </a:prstGeom>
        </p:spPr>
      </p:pic>
    </p:spTree>
    <p:extLst>
      <p:ext uri="{BB962C8B-B14F-4D97-AF65-F5344CB8AC3E}">
        <p14:creationId xmlns:p14="http://schemas.microsoft.com/office/powerpoint/2010/main" val="365853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6639"/>
          <a:stretch/>
        </p:blipFill>
        <p:spPr>
          <a:xfrm>
            <a:off x="20" y="10"/>
            <a:ext cx="12191980" cy="6857990"/>
          </a:xfrm>
          <a:prstGeom prst="rect">
            <a:avLst/>
          </a:prstGeom>
        </p:spPr>
      </p:pic>
    </p:spTree>
    <p:extLst>
      <p:ext uri="{BB962C8B-B14F-4D97-AF65-F5344CB8AC3E}">
        <p14:creationId xmlns:p14="http://schemas.microsoft.com/office/powerpoint/2010/main" val="125064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5324" y="463380"/>
            <a:ext cx="5057637" cy="5940088"/>
          </a:xfrm>
          <a:prstGeom prst="rect">
            <a:avLst/>
          </a:prstGeom>
          <a:solidFill>
            <a:schemeClr val="bg1"/>
          </a:solidFill>
        </p:spPr>
        <p:txBody>
          <a:bodyPr wrap="square">
            <a:spAutoFit/>
          </a:bodyPr>
          <a:lstStyle/>
          <a:p>
            <a:pPr algn="just"/>
            <a:r>
              <a:rPr lang="es-ES" sz="2000" b="1" dirty="0"/>
              <a:t>El relato es fuertemente simbólico. </a:t>
            </a:r>
            <a:r>
              <a:rPr lang="es-ES" sz="2000" dirty="0"/>
              <a:t>Es cierto que Jesús se retiraba, en esta ocasión y en otras muchas, al desierto, para ayunar y orar. </a:t>
            </a:r>
            <a:r>
              <a:rPr lang="es-ES" sz="2000" b="1" dirty="0"/>
              <a:t>Era una práctica habitual, </a:t>
            </a:r>
            <a:r>
              <a:rPr lang="es-ES" sz="2000" dirty="0"/>
              <a:t>lo ha sido entre los cristianos a lo largo de la historia, y lo sigue siendo.</a:t>
            </a:r>
          </a:p>
          <a:p>
            <a:pPr algn="just"/>
            <a:endParaRPr lang="es-ES" sz="2000" dirty="0"/>
          </a:p>
          <a:p>
            <a:pPr algn="just"/>
            <a:r>
              <a:rPr lang="es-ES" sz="2000" dirty="0"/>
              <a:t>El texto nos muestra también que Jesús sufrió en su vida tentaciones; esta constancia de las tentaciones de Jesús es muy importante para conocerle, y para construir una cristología correcta, en la que la humanidad no sea mera apariencia.</a:t>
            </a:r>
          </a:p>
          <a:p>
            <a:pPr algn="just"/>
            <a:endParaRPr lang="es-ES" sz="2000" dirty="0"/>
          </a:p>
          <a:p>
            <a:pPr algn="just"/>
            <a:r>
              <a:rPr lang="es-ES" sz="2000" dirty="0"/>
              <a:t>El relato de la tentación está evidentemente "escenificado". </a:t>
            </a:r>
            <a:r>
              <a:rPr lang="es-ES" sz="2000" b="1" dirty="0">
                <a:solidFill>
                  <a:srgbClr val="FF0000"/>
                </a:solidFill>
              </a:rPr>
              <a:t>Se presentan en un solo relato las tentaciones más profundas de Jesús, las que sin duda sufrió su espíritu durante toda su vida.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961" y="463380"/>
            <a:ext cx="6458548" cy="5940088"/>
          </a:xfrm>
          <a:prstGeom prst="rect">
            <a:avLst/>
          </a:prstGeom>
        </p:spPr>
      </p:pic>
    </p:spTree>
    <p:extLst>
      <p:ext uri="{BB962C8B-B14F-4D97-AF65-F5344CB8AC3E}">
        <p14:creationId xmlns:p14="http://schemas.microsoft.com/office/powerpoint/2010/main" val="49139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47934" y="289060"/>
            <a:ext cx="5476972" cy="6247864"/>
          </a:xfrm>
          <a:prstGeom prst="rect">
            <a:avLst/>
          </a:prstGeom>
          <a:solidFill>
            <a:schemeClr val="bg1"/>
          </a:solidFill>
        </p:spPr>
        <p:txBody>
          <a:bodyPr wrap="square">
            <a:spAutoFit/>
          </a:bodyPr>
          <a:lstStyle/>
          <a:p>
            <a:pPr algn="just"/>
            <a:r>
              <a:rPr lang="es-ES" sz="2000" dirty="0"/>
              <a:t>Jesús ha sufrido tentación, como todo ser humano, como se simbolizaba en el relato del Génesis. Tentaciones de poder, de utilizar en provecho propio la Palabra, de servir a los poderes del mundo.... Jesús se muestra como vencedor de la tentación, capaz de superarla para seguir a La Palabra y servir a solo Dios.</a:t>
            </a:r>
          </a:p>
          <a:p>
            <a:pPr algn="just"/>
            <a:endParaRPr lang="es-ES" sz="2000" dirty="0"/>
          </a:p>
          <a:p>
            <a:pPr algn="just"/>
            <a:r>
              <a:rPr lang="es-ES" sz="2000" dirty="0"/>
              <a:t>Nos sobrecoge la realidad humana de Jesús. Tiene que orar, siente tentaciones... Esta línea culminará en varios relatos en que Jesús "se retira a orar" o "pasa las noches casi enteras en oración", y, desde luego, en el Huerto de los Olivos y en la oración vocal con que combate su desamparo en la cruz.</a:t>
            </a:r>
          </a:p>
          <a:p>
            <a:pPr algn="just"/>
            <a:endParaRPr lang="es-ES" sz="2000" dirty="0"/>
          </a:p>
          <a:p>
            <a:pPr algn="just"/>
            <a:r>
              <a:rPr lang="es-ES" sz="2000" b="1" dirty="0">
                <a:solidFill>
                  <a:srgbClr val="FF0000"/>
                </a:solidFill>
              </a:rPr>
              <a:t>Dato significativo: ni las tentaciones en el desierto ni la angustia en Getsemaní figuran en el Cuarto Evangelio. </a:t>
            </a:r>
          </a:p>
          <a:p>
            <a:pPr algn="just"/>
            <a:r>
              <a:rPr lang="es-ES" sz="2000" b="1" dirty="0">
                <a:solidFill>
                  <a:srgbClr val="FF0000"/>
                </a:solidFill>
              </a:rPr>
              <a:t>Parece como si en tales circunstancias, Jesús resultase "demasiado humano" para el autor.</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13" y="289060"/>
            <a:ext cx="6154621" cy="6247864"/>
          </a:xfrm>
          <a:prstGeom prst="rect">
            <a:avLst/>
          </a:prstGeom>
        </p:spPr>
      </p:pic>
    </p:spTree>
    <p:extLst>
      <p:ext uri="{BB962C8B-B14F-4D97-AF65-F5344CB8AC3E}">
        <p14:creationId xmlns:p14="http://schemas.microsoft.com/office/powerpoint/2010/main" val="146548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110" y="487024"/>
            <a:ext cx="5674936" cy="6001643"/>
          </a:xfrm>
          <a:prstGeom prst="rect">
            <a:avLst/>
          </a:prstGeom>
          <a:solidFill>
            <a:schemeClr val="bg1"/>
          </a:solidFill>
        </p:spPr>
        <p:txBody>
          <a:bodyPr wrap="square">
            <a:spAutoFit/>
          </a:bodyPr>
          <a:lstStyle/>
          <a:p>
            <a:pPr algn="ctr"/>
            <a:r>
              <a:rPr lang="es-ES" sz="3600" b="1" dirty="0">
                <a:solidFill>
                  <a:srgbClr val="FF0000"/>
                </a:solidFill>
              </a:rPr>
              <a:t>Durante cuarenta días </a:t>
            </a:r>
            <a:r>
              <a:rPr lang="es-ES" sz="2000" dirty="0"/>
              <a:t>representamos la vida, </a:t>
            </a:r>
          </a:p>
          <a:p>
            <a:pPr algn="ctr"/>
            <a:r>
              <a:rPr lang="es-ES" sz="2000" dirty="0"/>
              <a:t>y la iluminamos con la Palabra. </a:t>
            </a:r>
          </a:p>
          <a:p>
            <a:pPr algn="just"/>
            <a:endParaRPr lang="es-ES" sz="2000" dirty="0"/>
          </a:p>
          <a:p>
            <a:pPr algn="just"/>
            <a:r>
              <a:rPr lang="es-ES" sz="2000" b="1" dirty="0">
                <a:solidFill>
                  <a:srgbClr val="0070C0"/>
                </a:solidFill>
              </a:rPr>
              <a:t>Cuarenta, el número bíblico de la existencia humana (400 años en Egipto, 40 años en el desierto, 40 días de camino de Elías hasta el Horeb...)</a:t>
            </a:r>
          </a:p>
          <a:p>
            <a:endParaRPr lang="es-ES" sz="2000" dirty="0"/>
          </a:p>
          <a:p>
            <a:endParaRPr lang="es-ES" sz="2000" dirty="0"/>
          </a:p>
          <a:p>
            <a:pPr algn="just"/>
            <a:r>
              <a:rPr lang="es-ES" sz="2800" b="1" dirty="0">
                <a:solidFill>
                  <a:srgbClr val="C00000"/>
                </a:solidFill>
              </a:rPr>
              <a:t>Representa un "tiempo provisional"; esto es solo un camino; en el camino está la cruz. </a:t>
            </a:r>
          </a:p>
          <a:p>
            <a:pPr algn="just"/>
            <a:endParaRPr lang="es-ES" sz="2800" b="1" dirty="0">
              <a:solidFill>
                <a:srgbClr val="C00000"/>
              </a:solidFill>
            </a:endParaRPr>
          </a:p>
          <a:p>
            <a:pPr algn="just"/>
            <a:r>
              <a:rPr lang="es-ES" sz="2800" b="1" dirty="0">
                <a:solidFill>
                  <a:srgbClr val="C00000"/>
                </a:solidFill>
              </a:rPr>
              <a:t>En el horizonte está la Resurrección, la Ascensión la libertad, la plenitud.</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492" y="487024"/>
            <a:ext cx="5773963" cy="6001643"/>
          </a:xfrm>
          <a:prstGeom prst="rect">
            <a:avLst/>
          </a:prstGeom>
        </p:spPr>
      </p:pic>
    </p:spTree>
    <p:extLst>
      <p:ext uri="{BB962C8B-B14F-4D97-AF65-F5344CB8AC3E}">
        <p14:creationId xmlns:p14="http://schemas.microsoft.com/office/powerpoint/2010/main" val="136333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964" y="175939"/>
            <a:ext cx="6249970" cy="6478697"/>
          </a:xfrm>
          <a:prstGeom prst="rect">
            <a:avLst/>
          </a:prstGeom>
          <a:solidFill>
            <a:schemeClr val="bg1"/>
          </a:solidFill>
        </p:spPr>
        <p:txBody>
          <a:bodyPr wrap="square">
            <a:spAutoFit/>
          </a:bodyPr>
          <a:lstStyle/>
          <a:p>
            <a:pPr algn="just"/>
            <a:r>
              <a:rPr lang="es-ES" sz="2000" b="1" dirty="0">
                <a:solidFill>
                  <a:srgbClr val="FF0000"/>
                </a:solidFill>
              </a:rPr>
              <a:t>La primera tentación es considerarnos "dioses", </a:t>
            </a:r>
            <a:r>
              <a:rPr lang="es-ES" sz="2000" dirty="0"/>
              <a:t>enmendarle la plana a Dios. Inmediatamente después, la segunda tentación: vivir para satisfacer nuestros gustos, hacer caso solo de lo que nos apetece.</a:t>
            </a:r>
          </a:p>
          <a:p>
            <a:pPr algn="just"/>
            <a:endParaRPr lang="es-ES" sz="200" dirty="0"/>
          </a:p>
          <a:p>
            <a:pPr algn="just"/>
            <a:r>
              <a:rPr lang="es-ES" sz="2000" dirty="0"/>
              <a:t>Así, convertimos esta vida en nuestro destino final: hacer esta vida lo más agradable posible. Entonces nos volvemos a Dios para que nos ayude a que esto sea así. Y, como Dios no nos ayuda en esto, pensamos "Dios no escucha, Dios no me sirve... no hay Dios". La máxima tentación.</a:t>
            </a:r>
          </a:p>
          <a:p>
            <a:pPr algn="just"/>
            <a:endParaRPr lang="es-ES" sz="400" dirty="0"/>
          </a:p>
          <a:p>
            <a:pPr algn="just"/>
            <a:r>
              <a:rPr lang="es-ES" sz="2000" dirty="0"/>
              <a:t>Es magnífica la representación que hace de todo esto el autor del Génesis. </a:t>
            </a:r>
            <a:r>
              <a:rPr lang="es-ES" sz="2000" b="1" dirty="0">
                <a:solidFill>
                  <a:srgbClr val="FF0000"/>
                </a:solidFill>
              </a:rPr>
              <a:t>Ha inventado un relato en el que nos sentimos retratados. La irresistible atracción por lo prohibido, la sospecha de que aunque está prohibido no es malo, preferir lo que yo pienso y siento a La Palabra de Dios....</a:t>
            </a:r>
          </a:p>
          <a:p>
            <a:pPr algn="just"/>
            <a:endParaRPr lang="es-ES" sz="700" dirty="0"/>
          </a:p>
          <a:p>
            <a:pPr algn="just"/>
            <a:r>
              <a:rPr lang="es-ES" sz="2000" b="1" dirty="0"/>
              <a:t>El autor del Génesis es un literato magnífico, sabe crear imágenes que nos retratan a la perfección; es también un teólogo profundo, ha sido capaz de plasmar en una escena nuestra condición de pecadores.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934" y="175938"/>
            <a:ext cx="5597464" cy="6478697"/>
          </a:xfrm>
          <a:prstGeom prst="rect">
            <a:avLst/>
          </a:prstGeom>
        </p:spPr>
      </p:pic>
    </p:spTree>
    <p:extLst>
      <p:ext uri="{BB962C8B-B14F-4D97-AF65-F5344CB8AC3E}">
        <p14:creationId xmlns:p14="http://schemas.microsoft.com/office/powerpoint/2010/main" val="31488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073" y="402184"/>
            <a:ext cx="4798242" cy="6109365"/>
          </a:xfrm>
          <a:prstGeom prst="rect">
            <a:avLst/>
          </a:prstGeom>
          <a:solidFill>
            <a:schemeClr val="bg1"/>
          </a:solidFill>
        </p:spPr>
        <p:txBody>
          <a:bodyPr wrap="square">
            <a:spAutoFit/>
          </a:bodyPr>
          <a:lstStyle/>
          <a:p>
            <a:pPr algn="just"/>
            <a:r>
              <a:rPr lang="es-ES" sz="2400" b="1" dirty="0">
                <a:solidFill>
                  <a:srgbClr val="FF0000"/>
                </a:solidFill>
              </a:rPr>
              <a:t>No pocas veces hemos empequeñecido estas ideas y estos relatos dándoles una dimensión histórico-jurídica.</a:t>
            </a:r>
          </a:p>
          <a:p>
            <a:pPr algn="just"/>
            <a:endParaRPr lang="es-ES" sz="900" b="1" dirty="0">
              <a:solidFill>
                <a:srgbClr val="FF0000"/>
              </a:solidFill>
            </a:endParaRPr>
          </a:p>
          <a:p>
            <a:pPr lvl="1" algn="just"/>
            <a:r>
              <a:rPr lang="es-ES" sz="2000" b="1" dirty="0"/>
              <a:t>o Dimensión histórica: </a:t>
            </a:r>
            <a:r>
              <a:rPr lang="es-ES" sz="2000" dirty="0"/>
              <a:t>hubo un primer hombre, una primera pareja, que desobedeció a Dios.</a:t>
            </a:r>
          </a:p>
          <a:p>
            <a:pPr lvl="1" algn="just"/>
            <a:r>
              <a:rPr lang="es-ES" sz="2000" b="1" dirty="0"/>
              <a:t>o Dimensión jurídica: </a:t>
            </a:r>
            <a:r>
              <a:rPr lang="es-ES" sz="2000" dirty="0"/>
              <a:t>Dios les castigó, y ahora todos sus descendientes pagamos las consecuencias.</a:t>
            </a:r>
          </a:p>
          <a:p>
            <a:pPr lvl="1" algn="just"/>
            <a:r>
              <a:rPr lang="es-ES" sz="2000" b="1" dirty="0"/>
              <a:t>o En resumen: </a:t>
            </a:r>
            <a:r>
              <a:rPr lang="es-ES" sz="2000" dirty="0"/>
              <a:t>nuestros padres perdieron sus riquezas y nosotros nacemos desheredados.</a:t>
            </a:r>
          </a:p>
          <a:p>
            <a:endParaRPr lang="es-ES" sz="1000" dirty="0"/>
          </a:p>
          <a:p>
            <a:pPr algn="just"/>
            <a:r>
              <a:rPr lang="es-ES" sz="2400" b="1" dirty="0">
                <a:solidFill>
                  <a:srgbClr val="0070C0"/>
                </a:solidFill>
              </a:rPr>
              <a:t>Es una triste caricatura de la condición humana. Nuestro pecado "original" no está en el origen histórico.</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571" y="1405719"/>
            <a:ext cx="6579909" cy="4467180"/>
          </a:xfrm>
          <a:prstGeom prst="rect">
            <a:avLst/>
          </a:prstGeom>
        </p:spPr>
      </p:pic>
    </p:spTree>
    <p:extLst>
      <p:ext uri="{BB962C8B-B14F-4D97-AF65-F5344CB8AC3E}">
        <p14:creationId xmlns:p14="http://schemas.microsoft.com/office/powerpoint/2010/main" val="147070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3597" y="983765"/>
            <a:ext cx="10906812" cy="4893647"/>
          </a:xfrm>
          <a:prstGeom prst="rect">
            <a:avLst/>
          </a:prstGeom>
          <a:solidFill>
            <a:schemeClr val="bg1"/>
          </a:solidFill>
        </p:spPr>
        <p:txBody>
          <a:bodyPr wrap="square">
            <a:spAutoFit/>
          </a:bodyPr>
          <a:lstStyle/>
          <a:p>
            <a:pPr algn="just"/>
            <a:r>
              <a:rPr lang="es-ES" sz="2400" dirty="0"/>
              <a:t>[1] Entonces Jesús, movido por el Espíritu, se retiró al desierto para ser tentado por el Diablo. [2] Guardó un ayuno de cuarenta días con sus noches y al final sintió hambre. [3] Se acercó el Tentador y le dijo: ---Si eres Hijo de Dios, di que estas piedras se conviertan en pan. [4] Él contestó: ---Está escrito: No sólo de pan vive el hombre, sino de toda palabra que sale de la boca de Dios. [5] Luego el Diablo se lo llevó a la Ciudad Santa, lo colocó en el alero del templo [6] y le dijo: ---Si eres Hijo de Dios, tírate abajo, pues está escrito: Ha dado órdenes a sus ángeles acerca de ti; te llevarán en sus palmas para que tu pie no tropiece en la piedra. [7] Jesús respondió: ---También está escrito: No pondrás a prueba al Señor, tu Dios. [8] De nuevo se lo llevó el Diablo a una montaña altísima y le mostró todos los reinos del mundo en su esplendor, [9] y le dijo: ---Todo esto te lo daré si postrado me rindes homenaje. [10] Entonces Jesús le replicó: ---¡Aléjate, Satanás! Que está escrito: Al Señor tu Dios adorarás, a él sólo darás culto. [11] Al punto lo dejó el Diablo y unos ángeles vinieron a servirle.</a:t>
            </a:r>
            <a:endParaRPr lang="es-ES" sz="2400" b="1" dirty="0">
              <a:solidFill>
                <a:srgbClr val="FF0000"/>
              </a:solidFill>
              <a:latin typeface="Arial" panose="020B0604020202020204" pitchFamily="34" charset="0"/>
              <a:cs typeface="Arial" panose="020B0604020202020204" pitchFamily="34" charset="0"/>
            </a:endParaRPr>
          </a:p>
        </p:txBody>
      </p:sp>
      <p:sp>
        <p:nvSpPr>
          <p:cNvPr id="6" name="CuadroTexto 5"/>
          <p:cNvSpPr txBox="1"/>
          <p:nvPr/>
        </p:nvSpPr>
        <p:spPr>
          <a:xfrm>
            <a:off x="693597" y="552878"/>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(05 DE MARZO 2017) </a:t>
            </a:r>
            <a:r>
              <a:rPr lang="es-ES" sz="2200" dirty="0">
                <a:solidFill>
                  <a:srgbClr val="7030A0"/>
                </a:solidFill>
                <a:latin typeface="Arial Black" panose="020B0A04020102020204" pitchFamily="34" charset="0"/>
                <a:cs typeface="Agent Orange" panose="00000400000000000000" pitchFamily="2" charset="0"/>
              </a:rPr>
              <a:t>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a:solidFill>
                  <a:srgbClr val="7030A0"/>
                </a:solidFill>
                <a:latin typeface="Arial Black" panose="020B0A04020102020204" pitchFamily="34" charset="0"/>
                <a:cs typeface="Agent Orange" panose="00000400000000000000" pitchFamily="2" charset="0"/>
              </a:rPr>
              <a:t>Mt</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4,1-11</a:t>
            </a:r>
            <a:endParaRPr lang="es-ES" sz="2000" dirty="0">
              <a:solidFill>
                <a:srgbClr val="7030A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34110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879" y="362507"/>
            <a:ext cx="6549555" cy="6178614"/>
          </a:xfrm>
          <a:prstGeom prst="rect">
            <a:avLst/>
          </a:prstGeom>
          <a:solidFill>
            <a:schemeClr val="bg1"/>
          </a:solidFill>
        </p:spPr>
        <p:txBody>
          <a:bodyPr wrap="square">
            <a:spAutoFit/>
          </a:bodyPr>
          <a:lstStyle/>
          <a:p>
            <a:pPr algn="just"/>
            <a:r>
              <a:rPr lang="es-ES" sz="2200" b="1" dirty="0">
                <a:solidFill>
                  <a:srgbClr val="FF0000"/>
                </a:solidFill>
              </a:rPr>
              <a:t>El Evangelio muestra que Jesús es uno de nosotros: sometido a la tentación, </a:t>
            </a:r>
            <a:r>
              <a:rPr lang="es-ES" sz="2200" dirty="0"/>
              <a:t>atraído por bienes aparentes. Jesús tuvo otras muchas tentaciones, y aparecen en los Evangelios. Las más terribles fueron sin duda la de la noche del Jueves Santo y la de la cruz, cuando se sintió abandonado por su Padre, la más amarga de todas las tentaciones del ser humano: "¿Estás ahí? ¿De verdad que hay un Padre que cuida mi vida? ¿De verdad que todo esto tiene sentido?".</a:t>
            </a:r>
          </a:p>
          <a:p>
            <a:pPr algn="just"/>
            <a:endParaRPr lang="es-ES" sz="1050" dirty="0"/>
          </a:p>
          <a:p>
            <a:pPr algn="just"/>
            <a:r>
              <a:rPr lang="es-ES" sz="2200" b="1" dirty="0">
                <a:solidFill>
                  <a:srgbClr val="FF0000"/>
                </a:solidFill>
              </a:rPr>
              <a:t>Pero Jesús es capaz de vencer la tentación. Del "Dios mío, Dios mío, ¿por qué me has abandonado?", Jesús es capaz de pasar al "Padre, en tus manos encomiendo mi espíritu".</a:t>
            </a:r>
          </a:p>
          <a:p>
            <a:pPr algn="just"/>
            <a:endParaRPr lang="es-ES" sz="1100" dirty="0"/>
          </a:p>
          <a:p>
            <a:pPr algn="just"/>
            <a:r>
              <a:rPr lang="es-ES" sz="2200" dirty="0"/>
              <a:t>Lo hace después de un largo rato de oración, de oración vocal recitando el salmo 22. </a:t>
            </a:r>
            <a:r>
              <a:rPr lang="es-ES" sz="2200" b="1" dirty="0">
                <a:solidFill>
                  <a:srgbClr val="0070C0"/>
                </a:solidFill>
              </a:rPr>
              <a:t>Dios no le ha librado de la muerte, no ha apartado de él el cáliz de la Pasión. Pero le ha dado fuerza y luz para llevar la cruz y para morir.</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33" y="362507"/>
            <a:ext cx="4901937" cy="6178614"/>
          </a:xfrm>
          <a:prstGeom prst="rect">
            <a:avLst/>
          </a:prstGeom>
        </p:spPr>
      </p:pic>
    </p:spTree>
    <p:extLst>
      <p:ext uri="{BB962C8B-B14F-4D97-AF65-F5344CB8AC3E}">
        <p14:creationId xmlns:p14="http://schemas.microsoft.com/office/powerpoint/2010/main" val="10926563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TotalTime>
  <Words>2300</Words>
  <Application>Microsoft Office PowerPoint</Application>
  <PresentationFormat>Panorámica</PresentationFormat>
  <Paragraphs>112</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Agent Orange</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GIL NACHER</dc:creator>
  <cp:lastModifiedBy>JAVIER GIL NACHER</cp:lastModifiedBy>
  <cp:revision>243</cp:revision>
  <dcterms:created xsi:type="dcterms:W3CDTF">2016-10-02T05:26:12Z</dcterms:created>
  <dcterms:modified xsi:type="dcterms:W3CDTF">2017-03-01T09:51:03Z</dcterms:modified>
</cp:coreProperties>
</file>