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280" r:id="rId4"/>
    <p:sldId id="281" r:id="rId5"/>
    <p:sldId id="291" r:id="rId6"/>
    <p:sldId id="301" r:id="rId7"/>
    <p:sldId id="302" r:id="rId8"/>
    <p:sldId id="303" r:id="rId9"/>
    <p:sldId id="260" r:id="rId10"/>
    <p:sldId id="261" r:id="rId11"/>
    <p:sldId id="295" r:id="rId12"/>
    <p:sldId id="296" r:id="rId13"/>
    <p:sldId id="266" r:id="rId14"/>
    <p:sldId id="292" r:id="rId15"/>
    <p:sldId id="267" r:id="rId16"/>
    <p:sldId id="269" r:id="rId17"/>
    <p:sldId id="270" r:id="rId18"/>
    <p:sldId id="271" r:id="rId19"/>
    <p:sldId id="272" r:id="rId20"/>
    <p:sldId id="300" r:id="rId21"/>
    <p:sldId id="304" r:id="rId22"/>
    <p:sldId id="305"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p:scale>
        <a:sx n="100" d="100"/>
        <a:sy n="100" d="100"/>
      </p:scale>
      <p:origin x="0" y="-6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01/02/2017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01/02/2017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Wz7HQJAJtY"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sxeQFlgHhOw" TargetMode="External"/><Relationship Id="rId1" Type="http://schemas.openxmlformats.org/officeDocument/2006/relationships/slideLayout" Target="../slideLayouts/slideLayout7.xml"/><Relationship Id="rId4" Type="http://schemas.openxmlformats.org/officeDocument/2006/relationships/hyperlink" Target="http://www.feadulta.com/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mpartiendoimagenes.com/wp-content/uploads/2013/12/ImagenesConVersiculos_194.jpg"/>
          <p:cNvPicPr>
            <a:picLocks noChangeAspect="1" noChangeArrowheads="1"/>
          </p:cNvPicPr>
          <p:nvPr/>
        </p:nvPicPr>
        <p:blipFill rotWithShape="1">
          <a:blip r:embed="rId2">
            <a:extLst>
              <a:ext uri="{28A0092B-C50C-407E-A947-70E740481C1C}">
                <a14:useLocalDpi xmlns:a14="http://schemas.microsoft.com/office/drawing/2010/main" val="0"/>
              </a:ext>
            </a:extLst>
          </a:blip>
          <a:srcRect b="8722"/>
          <a:stretch/>
        </p:blipFill>
        <p:spPr bwMode="auto">
          <a:xfrm>
            <a:off x="3372832" y="215900"/>
            <a:ext cx="8558818" cy="635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8217" y="183681"/>
            <a:ext cx="11444141" cy="3416320"/>
          </a:xfrm>
          <a:prstGeom prst="rect">
            <a:avLst/>
          </a:prstGeom>
          <a:solidFill>
            <a:schemeClr val="bg1"/>
          </a:solidFill>
        </p:spPr>
        <p:txBody>
          <a:bodyPr wrap="square">
            <a:spAutoFit/>
          </a:bodyPr>
          <a:lstStyle/>
          <a:p>
            <a:pPr algn="just"/>
            <a:r>
              <a:rPr lang="es-ES" dirty="0">
                <a:latin typeface="Arial" panose="020B0604020202020204" pitchFamily="34" charset="0"/>
                <a:cs typeface="Arial" panose="020B0604020202020204" pitchFamily="34" charset="0"/>
              </a:rPr>
              <a:t>Pero, como en el caso de la sal, </a:t>
            </a:r>
            <a:r>
              <a:rPr lang="es-ES" b="1" dirty="0">
                <a:latin typeface="Arial" panose="020B0604020202020204" pitchFamily="34" charset="0"/>
                <a:cs typeface="Arial" panose="020B0604020202020204" pitchFamily="34" charset="0"/>
              </a:rPr>
              <a:t>debemos de tener cuidado de iluminar, no deslumbrar. </a:t>
            </a:r>
            <a:r>
              <a:rPr lang="es-ES" dirty="0">
                <a:latin typeface="Arial" panose="020B0604020202020204" pitchFamily="34" charset="0"/>
                <a:cs typeface="Arial" panose="020B0604020202020204" pitchFamily="34" charset="0"/>
              </a:rPr>
              <a:t>La luz que aportamos debe estar al servicio del otro, es decir, pensando en el bien del otro y no en mi vanagloria. </a:t>
            </a:r>
          </a:p>
          <a:p>
            <a:pPr algn="just"/>
            <a:endParaRPr lang="es-ES"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Si alguien sale de la oscuridad</a:t>
            </a:r>
            <a:r>
              <a:rPr lang="es-ES" dirty="0">
                <a:latin typeface="Arial" panose="020B0604020202020204" pitchFamily="34" charset="0"/>
                <a:cs typeface="Arial" panose="020B0604020202020204" pitchFamily="34" charset="0"/>
              </a:rPr>
              <a:t>, debemos dosificar la luz para no dañar sus ojos. Los cristianos somos mucho más aficionados a deslumbrar que a iluminar. Cegamos a la gente con excesivas trascendencias y hacemos inútil el mensaje de Jesús para iluminar la vida real de cada día.</a:t>
            </a:r>
          </a:p>
          <a:p>
            <a:pPr algn="just"/>
            <a:endParaRPr lang="es-ES" dirty="0">
              <a:latin typeface="Arial" panose="020B0604020202020204" pitchFamily="34" charset="0"/>
              <a:cs typeface="Arial" panose="020B0604020202020204" pitchFamily="34" charset="0"/>
            </a:endParaRPr>
          </a:p>
          <a:p>
            <a:pPr algn="just"/>
            <a:r>
              <a:rPr lang="es-ES" dirty="0">
                <a:solidFill>
                  <a:srgbClr val="FF0000"/>
                </a:solidFill>
                <a:latin typeface="Arial" panose="020B0604020202020204" pitchFamily="34" charset="0"/>
                <a:cs typeface="Arial" panose="020B0604020202020204" pitchFamily="34" charset="0"/>
              </a:rPr>
              <a:t>No sé si hemos caído en la cuenta de que no se nos pide salar o iluminar, sino </a:t>
            </a:r>
            <a:r>
              <a:rPr lang="es-ES" b="1" dirty="0">
                <a:solidFill>
                  <a:srgbClr val="FF0000"/>
                </a:solidFill>
                <a:latin typeface="Arial" panose="020B0604020202020204" pitchFamily="34" charset="0"/>
                <a:cs typeface="Arial" panose="020B0604020202020204" pitchFamily="34" charset="0"/>
              </a:rPr>
              <a:t>ser</a:t>
            </a:r>
            <a:r>
              <a:rPr lang="es-ES" dirty="0">
                <a:solidFill>
                  <a:srgbClr val="FF0000"/>
                </a:solidFill>
                <a:latin typeface="Arial" panose="020B0604020202020204" pitchFamily="34" charset="0"/>
                <a:cs typeface="Arial" panose="020B0604020202020204" pitchFamily="34" charset="0"/>
              </a:rPr>
              <a:t> sal, ser luz. </a:t>
            </a:r>
            <a:r>
              <a:rPr lang="es-ES" dirty="0">
                <a:latin typeface="Arial" panose="020B0604020202020204" pitchFamily="34" charset="0"/>
                <a:cs typeface="Arial" panose="020B0604020202020204" pitchFamily="34" charset="0"/>
              </a:rPr>
              <a:t>El matiz tiene su importancia. La tarea fundamental de cada uno está dentro de él mismo, no fuera. La preocupación de cada uno debe ser alcanzar la plenitud humana. </a:t>
            </a:r>
            <a:r>
              <a:rPr lang="es-ES" b="1" dirty="0">
                <a:solidFill>
                  <a:srgbClr val="0070C0"/>
                </a:solidFill>
                <a:latin typeface="Arial" panose="020B0604020202020204" pitchFamily="34" charset="0"/>
                <a:cs typeface="Arial" panose="020B0604020202020204" pitchFamily="34" charset="0"/>
              </a:rPr>
              <a:t>Si eres sal, todo lo que toques quedará sazonado. Si eres luz, todo quedará iluminado a tu alrededor. Nos creemos luz y sal, pero sin darnos cuenta de que hemos perdido toda capacidad de salar e iluminar, porque somos sal sosa y luz extinguida.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6" y="3600002"/>
            <a:ext cx="11444141" cy="3111884"/>
          </a:xfrm>
          <a:prstGeom prst="rect">
            <a:avLst/>
          </a:prstGeom>
        </p:spPr>
      </p:pic>
    </p:spTree>
    <p:extLst>
      <p:ext uri="{BB962C8B-B14F-4D97-AF65-F5344CB8AC3E}">
        <p14:creationId xmlns:p14="http://schemas.microsoft.com/office/powerpoint/2010/main" val="260609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0195" y="404735"/>
            <a:ext cx="5750349" cy="6001643"/>
          </a:xfrm>
          <a:prstGeom prst="rect">
            <a:avLst/>
          </a:prstGeom>
          <a:solidFill>
            <a:schemeClr val="bg1"/>
          </a:solidFill>
        </p:spPr>
        <p:txBody>
          <a:bodyPr wrap="square">
            <a:spAutoFit/>
          </a:bodyPr>
          <a:lstStyle/>
          <a:p>
            <a:pPr algn="just"/>
            <a:r>
              <a:rPr lang="es-ES" sz="2400" dirty="0"/>
              <a:t>En el último párrafo de la lectura de hoy hay una enseñanza esclarecedora. </a:t>
            </a:r>
          </a:p>
          <a:p>
            <a:pPr algn="just"/>
            <a:endParaRPr lang="es-ES" sz="2400" dirty="0"/>
          </a:p>
          <a:p>
            <a:pPr algn="ctr"/>
            <a:r>
              <a:rPr lang="es-ES" sz="2400" b="1" dirty="0">
                <a:solidFill>
                  <a:srgbClr val="0070C0"/>
                </a:solidFill>
              </a:rPr>
              <a:t>¿Cómo debemos ser sal y luz? </a:t>
            </a:r>
          </a:p>
          <a:p>
            <a:pPr algn="just"/>
            <a:endParaRPr lang="es-ES" sz="2400" dirty="0"/>
          </a:p>
          <a:p>
            <a:pPr algn="just"/>
            <a:r>
              <a:rPr lang="es-ES" sz="2400" dirty="0"/>
              <a:t>"Para que vean vuestras buenas obras y den gloria a vuestro Padre". </a:t>
            </a:r>
          </a:p>
          <a:p>
            <a:pPr algn="just"/>
            <a:endParaRPr lang="es-ES" sz="2400" dirty="0"/>
          </a:p>
          <a:p>
            <a:pPr algn="just"/>
            <a:r>
              <a:rPr lang="es-ES" sz="2400" dirty="0"/>
              <a:t>La única manera eficaz para trasmitir el mensaje son las obras. </a:t>
            </a:r>
            <a:r>
              <a:rPr lang="es-ES" sz="2400" dirty="0">
                <a:solidFill>
                  <a:srgbClr val="FF0000"/>
                </a:solidFill>
              </a:rPr>
              <a:t>Una actitud verdaderamente evangélica se transformará inevitablemente en obras. </a:t>
            </a:r>
            <a:r>
              <a:rPr lang="es-ES" sz="2400" b="1" dirty="0">
                <a:solidFill>
                  <a:srgbClr val="FF0000"/>
                </a:solidFill>
              </a:rPr>
              <a:t>Evangelizar no es proponer una doctrina muy elaborada y convincente.</a:t>
            </a:r>
            <a:r>
              <a:rPr lang="es-ES" sz="2400" dirty="0">
                <a:solidFill>
                  <a:srgbClr val="FF0000"/>
                </a:solidFill>
              </a:rPr>
              <a:t> No es obligar a los demás a aceptar nuestra propia ideología o manera de entender la realidad.</a:t>
            </a:r>
            <a:endParaRPr lang="es-ES" sz="2400" b="1" dirty="0">
              <a:solidFill>
                <a:srgbClr val="FF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150" y="876694"/>
            <a:ext cx="5132180" cy="5267178"/>
          </a:xfrm>
          <a:prstGeom prst="rect">
            <a:avLst/>
          </a:prstGeom>
        </p:spPr>
      </p:pic>
    </p:spTree>
    <p:extLst>
      <p:ext uri="{BB962C8B-B14F-4D97-AF65-F5344CB8AC3E}">
        <p14:creationId xmlns:p14="http://schemas.microsoft.com/office/powerpoint/2010/main" val="13180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523" y="621553"/>
            <a:ext cx="6099144" cy="5262979"/>
          </a:xfrm>
          <a:prstGeom prst="rect">
            <a:avLst/>
          </a:prstGeom>
          <a:solidFill>
            <a:schemeClr val="bg1"/>
          </a:solidFill>
        </p:spPr>
        <p:txBody>
          <a:bodyPr wrap="square">
            <a:spAutoFit/>
          </a:bodyPr>
          <a:lstStyle/>
          <a:p>
            <a:pPr algn="just"/>
            <a:r>
              <a:rPr lang="es-ES" sz="2400" dirty="0"/>
              <a:t>Tampoco las obras que son fruto solo de una programación externa, ayudan a los demás a encontrar su propio camino. </a:t>
            </a:r>
            <a:r>
              <a:rPr lang="es-ES" sz="2400" b="1" dirty="0">
                <a:solidFill>
                  <a:srgbClr val="FF0000"/>
                </a:solidFill>
              </a:rPr>
              <a:t>Solo las obras que son reflejo de una actitud vital auténtica, son cauce de iluminación para los demás. </a:t>
            </a:r>
          </a:p>
          <a:p>
            <a:pPr algn="just"/>
            <a:endParaRPr lang="es-ES" sz="2400" dirty="0"/>
          </a:p>
          <a:p>
            <a:pPr algn="just"/>
            <a:r>
              <a:rPr lang="es-ES" sz="2400" dirty="0"/>
              <a:t>Lo que hay en mi interior, solo puede llegar a los demás a través de las obras. </a:t>
            </a:r>
          </a:p>
          <a:p>
            <a:pPr algn="just"/>
            <a:endParaRPr lang="es-ES" sz="2400" dirty="0"/>
          </a:p>
          <a:p>
            <a:pPr algn="just"/>
            <a:r>
              <a:rPr lang="es-ES" sz="2400" dirty="0"/>
              <a:t>Yo mismo me conoceré solo a través de las obras. Pero también aquí podemos caer en la trampa si son una programación. </a:t>
            </a:r>
            <a:r>
              <a:rPr lang="es-ES" sz="2400" b="1" dirty="0">
                <a:solidFill>
                  <a:srgbClr val="0070C0"/>
                </a:solidFill>
              </a:rPr>
              <a:t>En la vida religiosa, más que en ningún otro ámbito, es imprescindible la autenticidad.</a:t>
            </a:r>
            <a:endParaRPr lang="es-ES" sz="2200" b="1" dirty="0">
              <a:solidFill>
                <a:srgbClr val="0070C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208" y="235669"/>
            <a:ext cx="5149899" cy="6249972"/>
          </a:xfrm>
          <a:prstGeom prst="rect">
            <a:avLst/>
          </a:prstGeom>
        </p:spPr>
      </p:pic>
    </p:spTree>
    <p:extLst>
      <p:ext uri="{BB962C8B-B14F-4D97-AF65-F5344CB8AC3E}">
        <p14:creationId xmlns:p14="http://schemas.microsoft.com/office/powerpoint/2010/main" val="175992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70"/>
            <a:ext cx="1495425" cy="1562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248182" y="667145"/>
            <a:ext cx="8121304"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Cómo puedo ser sal </a:t>
            </a:r>
          </a:p>
          <a:p>
            <a:pPr algn="ct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 luz en mi vida (en mi familia, comunidad,…)? </a:t>
            </a:r>
          </a:p>
        </p:txBody>
      </p:sp>
      <p:sp>
        <p:nvSpPr>
          <p:cNvPr id="7" name="Rectángulo 6"/>
          <p:cNvSpPr/>
          <p:nvPr/>
        </p:nvSpPr>
        <p:spPr>
          <a:xfrm>
            <a:off x="3014336" y="2637322"/>
            <a:ext cx="6857100" cy="1200329"/>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 en mi misión educativa (alumnos, compañeros, padres,…)?</a:t>
            </a:r>
          </a:p>
        </p:txBody>
      </p:sp>
      <p:sp>
        <p:nvSpPr>
          <p:cNvPr id="8" name="Rectángulo 7"/>
          <p:cNvSpPr/>
          <p:nvPr/>
        </p:nvSpPr>
        <p:spPr>
          <a:xfrm>
            <a:off x="2901213" y="3734923"/>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ángulo 5"/>
          <p:cNvSpPr/>
          <p:nvPr/>
        </p:nvSpPr>
        <p:spPr>
          <a:xfrm>
            <a:off x="3014336" y="4381254"/>
            <a:ext cx="6857100" cy="1200329"/>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¿Qué tengo que cuidar para no estropear mi sal o fundir mi luz?</a:t>
            </a:r>
          </a:p>
        </p:txBody>
      </p:sp>
    </p:spTree>
    <p:extLst>
      <p:ext uri="{BB962C8B-B14F-4D97-AF65-F5344CB8AC3E}">
        <p14:creationId xmlns:p14="http://schemas.microsoft.com/office/powerpoint/2010/main" val="327117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03229" y="1257379"/>
            <a:ext cx="6786008" cy="5078313"/>
          </a:xfrm>
          <a:prstGeom prst="rect">
            <a:avLst/>
          </a:prstGeom>
          <a:solidFill>
            <a:schemeClr val="accent1">
              <a:lumMod val="20000"/>
              <a:lumOff val="80000"/>
            </a:schemeClr>
          </a:solidFill>
        </p:spPr>
        <p:txBody>
          <a:bodyPr wrap="square">
            <a:spAutoFit/>
          </a:bodyPr>
          <a:lstStyle/>
          <a:p>
            <a:pPr algn="just"/>
            <a:r>
              <a:rPr lang="es-ES" b="1" dirty="0"/>
              <a:t>MEDITACIÓN SAN JUAN BAUTISTA DE LA SALLE (MF 178, 2, 1)</a:t>
            </a:r>
            <a:endParaRPr lang="es-ES" dirty="0"/>
          </a:p>
          <a:p>
            <a:pPr algn="just"/>
            <a:r>
              <a:rPr lang="es-ES" dirty="0"/>
              <a:t>Vuestra fe ha de ser en vosotros luz que os </a:t>
            </a:r>
            <a:r>
              <a:rPr lang="es-ES" dirty="0" err="1"/>
              <a:t>guíe</a:t>
            </a:r>
            <a:r>
              <a:rPr lang="es-ES" dirty="0"/>
              <a:t> por doquier, y </a:t>
            </a:r>
            <a:r>
              <a:rPr lang="es-ES" dirty="0" err="1"/>
              <a:t>también</a:t>
            </a:r>
            <a:r>
              <a:rPr lang="es-ES" dirty="0"/>
              <a:t> luz ardiente para aquellos que </a:t>
            </a:r>
            <a:r>
              <a:rPr lang="es-ES" dirty="0" err="1"/>
              <a:t>instruís</a:t>
            </a:r>
            <a:r>
              <a:rPr lang="es-ES" dirty="0"/>
              <a:t>, para guiarlos en el camino del cielo.</a:t>
            </a:r>
          </a:p>
          <a:p>
            <a:pPr algn="just"/>
            <a:r>
              <a:rPr lang="es-ES" dirty="0"/>
              <a:t>Vuestra conducta debe ser tan prudente, respecto de vosotros y de ellos, que la admiren, por considerarla muy por encima del humano proceder y exenta de las pasiones que anulan, o al menos disminuyen, el respeto debido a quienes están encargados de guiar a los demás.</a:t>
            </a:r>
          </a:p>
          <a:p>
            <a:pPr algn="just"/>
            <a:br>
              <a:rPr lang="es-ES" dirty="0"/>
            </a:br>
            <a:endParaRPr lang="es-ES" dirty="0"/>
          </a:p>
          <a:p>
            <a:pPr algn="just"/>
            <a:r>
              <a:rPr lang="es-ES" b="1" dirty="0">
                <a:solidFill>
                  <a:srgbClr val="0070C0"/>
                </a:solidFill>
              </a:rPr>
              <a:t>MEDITACIÓ SANT JOAN BAPTISTA DE LA SALLE (MF 178, 2, 1)</a:t>
            </a:r>
            <a:endParaRPr lang="es-ES" dirty="0">
              <a:solidFill>
                <a:srgbClr val="0070C0"/>
              </a:solidFill>
            </a:endParaRPr>
          </a:p>
          <a:p>
            <a:pPr algn="just"/>
            <a:r>
              <a:rPr lang="es-ES" dirty="0">
                <a:solidFill>
                  <a:srgbClr val="0070C0"/>
                </a:solidFill>
              </a:rPr>
              <a:t>La </a:t>
            </a:r>
            <a:r>
              <a:rPr lang="es-ES" dirty="0" err="1">
                <a:solidFill>
                  <a:srgbClr val="0070C0"/>
                </a:solidFill>
              </a:rPr>
              <a:t>vostra</a:t>
            </a:r>
            <a:r>
              <a:rPr lang="es-ES" dirty="0">
                <a:solidFill>
                  <a:srgbClr val="0070C0"/>
                </a:solidFill>
              </a:rPr>
              <a:t> fe ha de ser en </a:t>
            </a:r>
            <a:r>
              <a:rPr lang="es-ES" dirty="0" err="1">
                <a:solidFill>
                  <a:srgbClr val="0070C0"/>
                </a:solidFill>
              </a:rPr>
              <a:t>vosaltres</a:t>
            </a:r>
            <a:r>
              <a:rPr lang="es-ES" dirty="0">
                <a:solidFill>
                  <a:srgbClr val="0070C0"/>
                </a:solidFill>
              </a:rPr>
              <a:t> </a:t>
            </a:r>
            <a:r>
              <a:rPr lang="es-ES" dirty="0" err="1">
                <a:solidFill>
                  <a:srgbClr val="0070C0"/>
                </a:solidFill>
              </a:rPr>
              <a:t>llum</a:t>
            </a:r>
            <a:r>
              <a:rPr lang="es-ES" dirty="0">
                <a:solidFill>
                  <a:srgbClr val="0070C0"/>
                </a:solidFill>
              </a:rPr>
              <a:t> que vos guie per </a:t>
            </a:r>
            <a:r>
              <a:rPr lang="es-ES" dirty="0" err="1">
                <a:solidFill>
                  <a:srgbClr val="0070C0"/>
                </a:solidFill>
              </a:rPr>
              <a:t>tot</a:t>
            </a:r>
            <a:r>
              <a:rPr lang="es-ES" dirty="0">
                <a:solidFill>
                  <a:srgbClr val="0070C0"/>
                </a:solidFill>
              </a:rPr>
              <a:t> </a:t>
            </a:r>
            <a:r>
              <a:rPr lang="es-ES" dirty="0" err="1">
                <a:solidFill>
                  <a:srgbClr val="0070C0"/>
                </a:solidFill>
              </a:rPr>
              <a:t>arreu</a:t>
            </a:r>
            <a:r>
              <a:rPr lang="es-ES" dirty="0">
                <a:solidFill>
                  <a:srgbClr val="0070C0"/>
                </a:solidFill>
              </a:rPr>
              <a:t>, i també </a:t>
            </a:r>
            <a:r>
              <a:rPr lang="es-ES" dirty="0" err="1">
                <a:solidFill>
                  <a:srgbClr val="0070C0"/>
                </a:solidFill>
              </a:rPr>
              <a:t>llum</a:t>
            </a:r>
            <a:r>
              <a:rPr lang="es-ES" dirty="0">
                <a:solidFill>
                  <a:srgbClr val="0070C0"/>
                </a:solidFill>
              </a:rPr>
              <a:t> </a:t>
            </a:r>
            <a:r>
              <a:rPr lang="es-ES" dirty="0" err="1">
                <a:solidFill>
                  <a:srgbClr val="0070C0"/>
                </a:solidFill>
              </a:rPr>
              <a:t>ardent</a:t>
            </a:r>
            <a:r>
              <a:rPr lang="es-ES" dirty="0">
                <a:solidFill>
                  <a:srgbClr val="0070C0"/>
                </a:solidFill>
              </a:rPr>
              <a:t> per a </a:t>
            </a:r>
            <a:r>
              <a:rPr lang="es-ES" dirty="0" err="1">
                <a:solidFill>
                  <a:srgbClr val="0070C0"/>
                </a:solidFill>
              </a:rPr>
              <a:t>aquells</a:t>
            </a:r>
            <a:r>
              <a:rPr lang="es-ES" dirty="0">
                <a:solidFill>
                  <a:srgbClr val="0070C0"/>
                </a:solidFill>
              </a:rPr>
              <a:t> que </a:t>
            </a:r>
            <a:r>
              <a:rPr lang="es-ES" dirty="0" err="1">
                <a:solidFill>
                  <a:srgbClr val="0070C0"/>
                </a:solidFill>
              </a:rPr>
              <a:t>instruïu</a:t>
            </a:r>
            <a:r>
              <a:rPr lang="es-ES" dirty="0">
                <a:solidFill>
                  <a:srgbClr val="0070C0"/>
                </a:solidFill>
              </a:rPr>
              <a:t>, per guiar-los en el </a:t>
            </a:r>
            <a:r>
              <a:rPr lang="es-ES" dirty="0" err="1">
                <a:solidFill>
                  <a:srgbClr val="0070C0"/>
                </a:solidFill>
              </a:rPr>
              <a:t>camí</a:t>
            </a:r>
            <a:r>
              <a:rPr lang="es-ES" dirty="0">
                <a:solidFill>
                  <a:srgbClr val="0070C0"/>
                </a:solidFill>
              </a:rPr>
              <a:t> del cel.</a:t>
            </a:r>
          </a:p>
          <a:p>
            <a:pPr algn="just"/>
            <a:r>
              <a:rPr lang="es-ES" dirty="0">
                <a:solidFill>
                  <a:srgbClr val="0070C0"/>
                </a:solidFill>
              </a:rPr>
              <a:t>La </a:t>
            </a:r>
            <a:r>
              <a:rPr lang="es-ES" dirty="0" err="1">
                <a:solidFill>
                  <a:srgbClr val="0070C0"/>
                </a:solidFill>
              </a:rPr>
              <a:t>vostra</a:t>
            </a:r>
            <a:r>
              <a:rPr lang="es-ES" dirty="0">
                <a:solidFill>
                  <a:srgbClr val="0070C0"/>
                </a:solidFill>
              </a:rPr>
              <a:t> conducta ha de ser tan </a:t>
            </a:r>
            <a:r>
              <a:rPr lang="es-ES" dirty="0" err="1">
                <a:solidFill>
                  <a:srgbClr val="0070C0"/>
                </a:solidFill>
              </a:rPr>
              <a:t>prudent</a:t>
            </a:r>
            <a:r>
              <a:rPr lang="es-ES" dirty="0">
                <a:solidFill>
                  <a:srgbClr val="0070C0"/>
                </a:solidFill>
              </a:rPr>
              <a:t>, respecte de </a:t>
            </a:r>
            <a:r>
              <a:rPr lang="es-ES" dirty="0" err="1">
                <a:solidFill>
                  <a:srgbClr val="0070C0"/>
                </a:solidFill>
              </a:rPr>
              <a:t>vosaltres</a:t>
            </a:r>
            <a:r>
              <a:rPr lang="es-ES" dirty="0">
                <a:solidFill>
                  <a:srgbClr val="0070C0"/>
                </a:solidFill>
              </a:rPr>
              <a:t> i </a:t>
            </a:r>
            <a:r>
              <a:rPr lang="es-ES" dirty="0" err="1">
                <a:solidFill>
                  <a:srgbClr val="0070C0"/>
                </a:solidFill>
              </a:rPr>
              <a:t>d'ells</a:t>
            </a:r>
            <a:r>
              <a:rPr lang="es-ES" dirty="0">
                <a:solidFill>
                  <a:srgbClr val="0070C0"/>
                </a:solidFill>
              </a:rPr>
              <a:t>, que la admiren, per considerar-la </a:t>
            </a:r>
            <a:r>
              <a:rPr lang="es-ES" dirty="0" err="1">
                <a:solidFill>
                  <a:srgbClr val="0070C0"/>
                </a:solidFill>
              </a:rPr>
              <a:t>molt</a:t>
            </a:r>
            <a:r>
              <a:rPr lang="es-ES" dirty="0">
                <a:solidFill>
                  <a:srgbClr val="0070C0"/>
                </a:solidFill>
              </a:rPr>
              <a:t> per </a:t>
            </a:r>
            <a:r>
              <a:rPr lang="es-ES" dirty="0" err="1">
                <a:solidFill>
                  <a:srgbClr val="0070C0"/>
                </a:solidFill>
              </a:rPr>
              <a:t>damunt</a:t>
            </a:r>
            <a:r>
              <a:rPr lang="es-ES" dirty="0">
                <a:solidFill>
                  <a:srgbClr val="0070C0"/>
                </a:solidFill>
              </a:rPr>
              <a:t> de </a:t>
            </a:r>
            <a:r>
              <a:rPr lang="es-ES" dirty="0" err="1">
                <a:solidFill>
                  <a:srgbClr val="0070C0"/>
                </a:solidFill>
              </a:rPr>
              <a:t>l'humà</a:t>
            </a:r>
            <a:r>
              <a:rPr lang="es-ES" dirty="0">
                <a:solidFill>
                  <a:srgbClr val="0070C0"/>
                </a:solidFill>
              </a:rPr>
              <a:t> </a:t>
            </a:r>
            <a:r>
              <a:rPr lang="es-ES" dirty="0" err="1">
                <a:solidFill>
                  <a:srgbClr val="0070C0"/>
                </a:solidFill>
              </a:rPr>
              <a:t>procedir</a:t>
            </a:r>
            <a:r>
              <a:rPr lang="es-ES" dirty="0">
                <a:solidFill>
                  <a:srgbClr val="0070C0"/>
                </a:solidFill>
              </a:rPr>
              <a:t> i </a:t>
            </a:r>
            <a:r>
              <a:rPr lang="es-ES" dirty="0" err="1">
                <a:solidFill>
                  <a:srgbClr val="0070C0"/>
                </a:solidFill>
              </a:rPr>
              <a:t>exempta</a:t>
            </a:r>
            <a:r>
              <a:rPr lang="es-ES" dirty="0">
                <a:solidFill>
                  <a:srgbClr val="0070C0"/>
                </a:solidFill>
              </a:rPr>
              <a:t> de les </a:t>
            </a:r>
            <a:r>
              <a:rPr lang="es-ES" dirty="0" err="1">
                <a:solidFill>
                  <a:srgbClr val="0070C0"/>
                </a:solidFill>
              </a:rPr>
              <a:t>passions</a:t>
            </a:r>
            <a:r>
              <a:rPr lang="es-ES" dirty="0">
                <a:solidFill>
                  <a:srgbClr val="0070C0"/>
                </a:solidFill>
              </a:rPr>
              <a:t> que </a:t>
            </a:r>
            <a:r>
              <a:rPr lang="es-ES" dirty="0" err="1">
                <a:solidFill>
                  <a:srgbClr val="0070C0"/>
                </a:solidFill>
              </a:rPr>
              <a:t>anul·len</a:t>
            </a:r>
            <a:r>
              <a:rPr lang="es-ES" dirty="0">
                <a:solidFill>
                  <a:srgbClr val="0070C0"/>
                </a:solidFill>
              </a:rPr>
              <a:t>, o </a:t>
            </a:r>
            <a:r>
              <a:rPr lang="es-ES" dirty="0" err="1">
                <a:solidFill>
                  <a:srgbClr val="0070C0"/>
                </a:solidFill>
              </a:rPr>
              <a:t>almenys</a:t>
            </a:r>
            <a:r>
              <a:rPr lang="es-ES" dirty="0">
                <a:solidFill>
                  <a:srgbClr val="0070C0"/>
                </a:solidFill>
              </a:rPr>
              <a:t> </a:t>
            </a:r>
            <a:r>
              <a:rPr lang="es-ES" dirty="0" err="1">
                <a:solidFill>
                  <a:srgbClr val="0070C0"/>
                </a:solidFill>
              </a:rPr>
              <a:t>disminuïxen</a:t>
            </a:r>
            <a:r>
              <a:rPr lang="es-ES" dirty="0">
                <a:solidFill>
                  <a:srgbClr val="0070C0"/>
                </a:solidFill>
              </a:rPr>
              <a:t>, el respecte </a:t>
            </a:r>
            <a:r>
              <a:rPr lang="es-ES" dirty="0" err="1">
                <a:solidFill>
                  <a:srgbClr val="0070C0"/>
                </a:solidFill>
              </a:rPr>
              <a:t>adequat</a:t>
            </a:r>
            <a:r>
              <a:rPr lang="es-ES" dirty="0">
                <a:solidFill>
                  <a:srgbClr val="0070C0"/>
                </a:solidFill>
              </a:rPr>
              <a:t> a </a:t>
            </a:r>
            <a:r>
              <a:rPr lang="es-ES" dirty="0" err="1">
                <a:solidFill>
                  <a:srgbClr val="0070C0"/>
                </a:solidFill>
              </a:rPr>
              <a:t>qui</a:t>
            </a:r>
            <a:r>
              <a:rPr lang="es-ES" dirty="0">
                <a:solidFill>
                  <a:srgbClr val="0070C0"/>
                </a:solidFill>
              </a:rPr>
              <a:t> </a:t>
            </a:r>
            <a:r>
              <a:rPr lang="es-ES" dirty="0" err="1">
                <a:solidFill>
                  <a:srgbClr val="0070C0"/>
                </a:solidFill>
              </a:rPr>
              <a:t>estan</a:t>
            </a:r>
            <a:r>
              <a:rPr lang="es-ES" dirty="0">
                <a:solidFill>
                  <a:srgbClr val="0070C0"/>
                </a:solidFill>
              </a:rPr>
              <a:t> </a:t>
            </a:r>
            <a:r>
              <a:rPr lang="es-ES" dirty="0" err="1">
                <a:solidFill>
                  <a:srgbClr val="0070C0"/>
                </a:solidFill>
              </a:rPr>
              <a:t>encarregats</a:t>
            </a:r>
            <a:r>
              <a:rPr lang="es-ES" dirty="0">
                <a:solidFill>
                  <a:srgbClr val="0070C0"/>
                </a:solidFill>
              </a:rPr>
              <a:t> de guiar </a:t>
            </a:r>
            <a:r>
              <a:rPr lang="es-ES" dirty="0" err="1">
                <a:solidFill>
                  <a:srgbClr val="0070C0"/>
                </a:solidFill>
              </a:rPr>
              <a:t>als</a:t>
            </a:r>
            <a:r>
              <a:rPr lang="es-ES" dirty="0">
                <a:solidFill>
                  <a:srgbClr val="0070C0"/>
                </a:solidFill>
              </a:rPr>
              <a:t> </a:t>
            </a:r>
            <a:r>
              <a:rPr lang="es-ES" dirty="0" err="1">
                <a:solidFill>
                  <a:srgbClr val="0070C0"/>
                </a:solidFill>
              </a:rPr>
              <a:t>altres</a:t>
            </a:r>
            <a:r>
              <a:rPr lang="es-ES" dirty="0">
                <a:solidFill>
                  <a:srgbClr val="0070C0"/>
                </a:solidFill>
              </a:rPr>
              <a:t>.</a:t>
            </a:r>
            <a:endParaRPr lang="es-ES" dirty="0">
              <a:solidFill>
                <a:srgbClr val="0070C0"/>
              </a:solidFill>
              <a:effectLst/>
            </a:endParaRP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24" y="1099391"/>
            <a:ext cx="3655648" cy="3505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06924" y="139428"/>
            <a:ext cx="10235938" cy="523220"/>
          </a:xfrm>
          <a:prstGeom prst="rect">
            <a:avLst/>
          </a:prstGeom>
          <a:solidFill>
            <a:schemeClr val="accent1">
              <a:lumMod val="20000"/>
              <a:lumOff val="80000"/>
            </a:schemeClr>
          </a:solidFill>
        </p:spPr>
        <p:txBody>
          <a:bodyPr wrap="square">
            <a:spAutoFit/>
          </a:bodyPr>
          <a:lstStyle/>
          <a:p>
            <a:pPr algn="just"/>
            <a:r>
              <a:rPr lang="es-ES" sz="28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24" y="5011151"/>
            <a:ext cx="3655648" cy="122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27" y="2581643"/>
            <a:ext cx="1716284" cy="2013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7967270" y="319211"/>
            <a:ext cx="3740820" cy="6247864"/>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El que me sigue en la vida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sal de la tierra será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mas si la sal se adultera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los hombres la pisarán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QUE SEA MI VIDA LA SAL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QUE SEA MI VIDA LA LUZ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SAL QUE SALA,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LUZ QUE BRILLA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SAL Y FUEGO ES JESUS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Sois como la luz del mundo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que a la ciudad alumbra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esta se pone en la cima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donde el monte se encumbra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QUE SEA MI VIDA....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Que brille así vuestra vida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ante los hombres del mundo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que pasen las buenas obras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de lo externo a lo profundo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Agency FB" panose="020B0503020202020204" pitchFamily="34" charset="0"/>
                <a:cs typeface="Arial" panose="020B0604020202020204" pitchFamily="34" charset="0"/>
              </a:rPr>
              <a:t>QUE SEA MI VIDA... SAL QUE SALA, LUZ QUE BRILLA SAL Y FUEGO ES JESUS </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6337" r="14381"/>
          <a:stretch/>
        </p:blipFill>
        <p:spPr>
          <a:xfrm>
            <a:off x="2471244" y="319211"/>
            <a:ext cx="5496026" cy="6247864"/>
          </a:xfrm>
          <a:prstGeom prst="rect">
            <a:avLst/>
          </a:prstGeom>
        </p:spPr>
      </p:pic>
    </p:spTree>
    <p:extLst>
      <p:ext uri="{BB962C8B-B14F-4D97-AF65-F5344CB8AC3E}">
        <p14:creationId xmlns:p14="http://schemas.microsoft.com/office/powerpoint/2010/main" val="69794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836526" y="1269090"/>
            <a:ext cx="11056184" cy="4770537"/>
          </a:xfrm>
          <a:prstGeom prst="rect">
            <a:avLst/>
          </a:prstGeom>
          <a:solidFill>
            <a:schemeClr val="bg1"/>
          </a:solidFill>
        </p:spPr>
        <p:txBody>
          <a:bodyPr wrap="square">
            <a:spAutoFit/>
          </a:bodyPr>
          <a:lstStyle/>
          <a:p>
            <a:pPr algn="just"/>
            <a:r>
              <a:rPr lang="es-ES" b="1" dirty="0">
                <a:latin typeface="Arial" panose="020B0604020202020204" pitchFamily="34" charset="0"/>
                <a:cs typeface="Arial" panose="020B0604020202020204" pitchFamily="34" charset="0"/>
              </a:rPr>
              <a:t>1.- VISIONAMOS UN VIDEO SOBRE LA RESPIRACIÓN</a:t>
            </a:r>
          </a:p>
          <a:p>
            <a:pPr algn="just"/>
            <a:endParaRPr lang="es-ES" sz="1600" b="1"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hlinkClick r:id="rId3"/>
              </a:rPr>
              <a:t>https://www.youtube.com/watch?v=jWz7HQJAJtY</a:t>
            </a:r>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DEBEMOS REPASAR CON ELLOS LA IMPORTANCIA DE RESPIRAR BIEN. </a:t>
            </a:r>
            <a:r>
              <a:rPr lang="es-ES" sz="1600" dirty="0">
                <a:latin typeface="Arial" panose="020B0604020202020204" pitchFamily="34" charset="0"/>
                <a:cs typeface="Arial" panose="020B0604020202020204" pitchFamily="34" charset="0"/>
              </a:rPr>
              <a:t>EL VIDEO HABLA DE TÉCNICA VOCAL, PERO LO IMPORTANTE ES FIJARNOS EN LA IMPORTANCIA DE RESPIRAR BIEN.</a:t>
            </a:r>
          </a:p>
          <a:p>
            <a:pPr algn="just"/>
            <a:endParaRPr lang="es-ES" sz="1600"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HACEMOS UN EJERCICIO DE RESPIRACIÓN EN TRES TIEMPOS. </a:t>
            </a:r>
            <a:r>
              <a:rPr lang="es-ES" sz="1600" dirty="0">
                <a:latin typeface="Arial" panose="020B0604020202020204" pitchFamily="34" charset="0"/>
                <a:cs typeface="Arial" panose="020B0604020202020204" pitchFamily="34" charset="0"/>
              </a:rPr>
              <a:t>QUE SE DEN CUENTA DE LO IMPORTANTE DE LOS DOS MOVIMIENTOS. SE PUEDE HACER DE PIE O SENTADOS.</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ESTA EXPLICADO EN EL PPT </a:t>
            </a:r>
            <a:r>
              <a:rPr lang="es-ES" sz="1600" b="1" dirty="0">
                <a:latin typeface="Arial" panose="020B0604020202020204" pitchFamily="34" charset="0"/>
                <a:cs typeface="Arial" panose="020B0604020202020204" pitchFamily="34" charset="0"/>
              </a:rPr>
              <a:t>RESPIRAR EN TRES MOMENTOS</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CADA PROFESOR PUEDE EJERCITAR LA RESPIRACION Y CAMBIAR LA FRASE.</a:t>
            </a:r>
          </a:p>
          <a:p>
            <a:pPr algn="just"/>
            <a:endParaRPr lang="es-ES" sz="16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LO REPETIMOS VARIAS VECES.</a:t>
            </a:r>
          </a:p>
          <a:p>
            <a:pPr algn="just"/>
            <a:endParaRPr lang="es-ES" sz="2000" dirty="0">
              <a:latin typeface="Arial" panose="020B0604020202020204" pitchFamily="34" charset="0"/>
              <a:cs typeface="Arial" panose="020B0604020202020204" pitchFamily="34" charset="0"/>
            </a:endParaRPr>
          </a:p>
          <a:p>
            <a:pPr algn="just"/>
            <a:r>
              <a:rPr lang="es-ES" sz="2000" b="1" dirty="0">
                <a:solidFill>
                  <a:srgbClr val="FF0000"/>
                </a:solidFill>
                <a:latin typeface="Arial" panose="020B0604020202020204" pitchFamily="34" charset="0"/>
                <a:cs typeface="Arial" panose="020B0604020202020204" pitchFamily="34" charset="0"/>
              </a:rPr>
              <a:t>¿Cómo os sentís después de respirar tranquilamente?</a:t>
            </a:r>
          </a:p>
        </p:txBody>
      </p:sp>
    </p:spTree>
    <p:extLst>
      <p:ext uri="{BB962C8B-B14F-4D97-AF65-F5344CB8AC3E}">
        <p14:creationId xmlns:p14="http://schemas.microsoft.com/office/powerpoint/2010/main" val="144484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459910"/>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sp>
        <p:nvSpPr>
          <p:cNvPr id="7" name="Rectángulo 6"/>
          <p:cNvSpPr/>
          <p:nvPr/>
        </p:nvSpPr>
        <p:spPr>
          <a:xfrm>
            <a:off x="693597" y="1997799"/>
            <a:ext cx="10906812" cy="2308324"/>
          </a:xfrm>
          <a:prstGeom prst="rect">
            <a:avLst/>
          </a:prstGeom>
          <a:solidFill>
            <a:schemeClr val="bg1"/>
          </a:solidFill>
        </p:spPr>
        <p:txBody>
          <a:bodyPr wrap="square">
            <a:spAutoFit/>
          </a:bodyPr>
          <a:lstStyle/>
          <a:p>
            <a:pPr algn="just"/>
            <a:r>
              <a:rPr lang="es-ES" sz="2400" dirty="0"/>
              <a:t>[13] Vosotros sois la sal de la tierra. Si la sal se vuelve insípida, ¿con qué se le devolverá su sabor? Sólo sirve para tirarla y que la pise la gente. [14] Vosotros sois la luz del mundo. No puede ocultarse una ciudad construida sobre un monte. [15] No se enciende un candil para taparlo con un celemín, sino que se pone en el candelero para que alumbre a todos en la casa. [16] Brille igualmente vuestra luz ante los hombres, de modo que al ver vuestras buenas obras, glorifiquen a vuestro Padre del cielo.</a:t>
            </a:r>
            <a:endParaRPr lang="es-ES" sz="2200" b="1" dirty="0">
              <a:solidFill>
                <a:srgbClr val="FF0000"/>
              </a:solidFill>
              <a:latin typeface="Arial" panose="020B0604020202020204" pitchFamily="34" charset="0"/>
              <a:cs typeface="Arial" panose="020B0604020202020204" pitchFamily="34" charset="0"/>
            </a:endParaRPr>
          </a:p>
        </p:txBody>
      </p:sp>
      <p:sp>
        <p:nvSpPr>
          <p:cNvPr id="9" name="CuadroTexto 8"/>
          <p:cNvSpPr txBox="1"/>
          <p:nvPr/>
        </p:nvSpPr>
        <p:spPr>
          <a:xfrm>
            <a:off x="693597" y="891244"/>
            <a:ext cx="10906812" cy="430887"/>
          </a:xfrm>
          <a:prstGeom prst="rect">
            <a:avLst/>
          </a:prstGeom>
          <a:solidFill>
            <a:schemeClr val="bg1"/>
          </a:solidFill>
        </p:spPr>
        <p:txBody>
          <a:bodyPr wrap="square" rtlCol="0">
            <a:spAutoFit/>
          </a:bodyPr>
          <a:lstStyle/>
          <a:p>
            <a:pPr algn="r"/>
            <a:r>
              <a:rPr lang="es-ES" sz="1600" dirty="0">
                <a:solidFill>
                  <a:srgbClr val="00B050"/>
                </a:solidFill>
                <a:latin typeface="Arial Black" panose="020B0A04020102020204" pitchFamily="34" charset="0"/>
                <a:cs typeface="Agent Orange" panose="00000400000000000000" pitchFamily="2" charset="0"/>
              </a:rPr>
              <a:t>(05 FEBRERO 2017) </a:t>
            </a:r>
            <a:r>
              <a:rPr lang="es-ES" sz="2200" dirty="0">
                <a:solidFill>
                  <a:srgbClr val="00B050"/>
                </a:solidFill>
                <a:latin typeface="Arial Black" panose="020B0A04020102020204" pitchFamily="34" charset="0"/>
                <a:cs typeface="Agent Orange" panose="00000400000000000000" pitchFamily="2" charset="0"/>
              </a:rPr>
              <a:t>V DOMINGO </a:t>
            </a:r>
            <a:r>
              <a:rPr lang="es-ES" dirty="0">
                <a:solidFill>
                  <a:srgbClr val="00B050"/>
                </a:solidFill>
                <a:latin typeface="Arial Black" panose="020B0A04020102020204" pitchFamily="34" charset="0"/>
                <a:cs typeface="Agent Orange" panose="00000400000000000000" pitchFamily="2" charset="0"/>
              </a:rPr>
              <a:t>T O  Ciclo A      </a:t>
            </a:r>
            <a:r>
              <a:rPr lang="es-ES" sz="1400" dirty="0">
                <a:solidFill>
                  <a:srgbClr val="00B050"/>
                </a:solidFill>
                <a:latin typeface="Arial Black" panose="020B0A04020102020204" pitchFamily="34" charset="0"/>
                <a:cs typeface="Agent Orange" panose="00000400000000000000" pitchFamily="2" charset="0"/>
              </a:rPr>
              <a:t>Mt</a:t>
            </a:r>
            <a:r>
              <a:rPr lang="es-ES" dirty="0">
                <a:solidFill>
                  <a:srgbClr val="00B050"/>
                </a:solidFill>
                <a:latin typeface="Arial Black" panose="020B0A04020102020204" pitchFamily="34" charset="0"/>
                <a:cs typeface="Agent Orange" panose="00000400000000000000" pitchFamily="2" charset="0"/>
              </a:rPr>
              <a:t> </a:t>
            </a:r>
            <a:r>
              <a:rPr lang="es-ES" sz="1400" dirty="0">
                <a:solidFill>
                  <a:srgbClr val="00B050"/>
                </a:solidFill>
                <a:latin typeface="Arial Black" panose="020B0A04020102020204" pitchFamily="34" charset="0"/>
                <a:cs typeface="Agent Orange" panose="00000400000000000000" pitchFamily="2" charset="0"/>
              </a:rPr>
              <a:t>5,13-16</a:t>
            </a:r>
            <a:endParaRPr lang="es-ES" sz="2000" dirty="0">
              <a:solidFill>
                <a:srgbClr val="00B05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213899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908718"/>
            <a:ext cx="10823427" cy="5324535"/>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Estamos escuchando el Evangelio de Mateo. </a:t>
            </a:r>
            <a:r>
              <a:rPr lang="es-ES" sz="2000" dirty="0">
                <a:latin typeface="Arial" panose="020B0604020202020204" pitchFamily="34" charset="0"/>
                <a:cs typeface="Arial" panose="020B0604020202020204" pitchFamily="34" charset="0"/>
              </a:rPr>
              <a:t>Jesús nos habla con dos cosas cotidianas: </a:t>
            </a:r>
            <a:r>
              <a:rPr lang="es-ES" sz="2000" b="1" dirty="0">
                <a:solidFill>
                  <a:srgbClr val="FF0000"/>
                </a:solidFill>
                <a:latin typeface="Arial" panose="020B0604020202020204" pitchFamily="34" charset="0"/>
                <a:cs typeface="Arial" panose="020B0604020202020204" pitchFamily="34" charset="0"/>
              </a:rPr>
              <a:t>la sal y la luz.</a:t>
            </a:r>
            <a:r>
              <a:rPr lang="es-ES" sz="2000" dirty="0">
                <a:latin typeface="Arial" panose="020B0604020202020204" pitchFamily="34" charset="0"/>
                <a:cs typeface="Arial" panose="020B0604020202020204" pitchFamily="34" charset="0"/>
              </a:rPr>
              <a:t> Ambas de uso en el día a día y </a:t>
            </a:r>
            <a:r>
              <a:rPr lang="es-ES" sz="2000" b="1" dirty="0">
                <a:latin typeface="Arial" panose="020B0604020202020204" pitchFamily="34" charset="0"/>
                <a:cs typeface="Arial" panose="020B0604020202020204" pitchFamily="34" charset="0"/>
              </a:rPr>
              <a:t>necesarias, sin pasarnos.</a:t>
            </a:r>
          </a:p>
          <a:p>
            <a:pPr algn="just"/>
            <a:endParaRPr lang="es-ES" sz="2000" b="1" dirty="0">
              <a:solidFill>
                <a:srgbClr val="FF0000"/>
              </a:solidFill>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Si abusamos de la sal, el cuerpo se resiente y, si abusamos de la luz, la factura se encarece. TODO ES BUENO USADO EN LA JUSTA MEDIDA.</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La sal justa da sabor, si nos pasamos se hace poco agradable. La luz en su justa medida es una ayuda en la oscuridad, pero a veces nos sentimos molestos por la luz.</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Y tú, en tus relaciones con los otros ¿tienes la justa medida de la sal y la luz? ¿sabes poner la sal justa que no moleste a los demás? </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O por el contrario hay veces ¿Qué salas o deslumbras el ambiente con tus comentarios, palabras o bromas?</a:t>
            </a:r>
          </a:p>
          <a:p>
            <a:pPr algn="just"/>
            <a:endParaRPr lang="es-ES" sz="20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TODO ES BUENO EN SU JUSTA MEDIDA, </a:t>
            </a:r>
          </a:p>
          <a:p>
            <a:pPr algn="ctr"/>
            <a:r>
              <a:rPr lang="es-ES" sz="2000" b="1" dirty="0">
                <a:solidFill>
                  <a:srgbClr val="FF0000"/>
                </a:solidFill>
                <a:latin typeface="Arial" panose="020B0604020202020204" pitchFamily="34" charset="0"/>
                <a:cs typeface="Arial" panose="020B0604020202020204" pitchFamily="34" charset="0"/>
              </a:rPr>
              <a:t>SIEMPRE ES BUENO EL TÉRMINO MEDIO</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295495"/>
            <a:ext cx="7617085" cy="954107"/>
          </a:xfrm>
          <a:prstGeom prst="rect">
            <a:avLst/>
          </a:prstGeom>
          <a:solidFill>
            <a:schemeClr val="bg1"/>
          </a:solidFill>
        </p:spPr>
        <p:txBody>
          <a:bodyPr wrap="none">
            <a:spAutoFit/>
          </a:bodyPr>
          <a:lstStyle/>
          <a:p>
            <a:r>
              <a:rPr lang="es-ES" sz="2800" dirty="0">
                <a:hlinkClick r:id="rId2"/>
              </a:rPr>
              <a:t>https://www.youtube.com/watch?v=sxeQFlgHhOw</a:t>
            </a:r>
            <a:endParaRPr lang="es-ES" sz="2800" dirty="0"/>
          </a:p>
          <a:p>
            <a:r>
              <a:rPr lang="es-ES" sz="2800" dirty="0"/>
              <a:t>VIDEO DEL EVANGELIO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endParaRPr lang="es-ES" sz="2800" dirty="0"/>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endParaRPr lang="es-ES" sz="2800" dirty="0"/>
          </a:p>
        </p:txBody>
      </p:sp>
    </p:spTree>
    <p:extLst>
      <p:ext uri="{BB962C8B-B14F-4D97-AF65-F5344CB8AC3E}">
        <p14:creationId xmlns:p14="http://schemas.microsoft.com/office/powerpoint/2010/main" val="320961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296597"/>
            <a:ext cx="10906812" cy="430887"/>
          </a:xfrm>
          <a:prstGeom prst="rect">
            <a:avLst/>
          </a:prstGeom>
          <a:solidFill>
            <a:schemeClr val="bg1"/>
          </a:solidFill>
        </p:spPr>
        <p:txBody>
          <a:bodyPr wrap="square" rtlCol="0">
            <a:spAutoFit/>
          </a:bodyPr>
          <a:lstStyle/>
          <a:p>
            <a:pPr algn="r"/>
            <a:r>
              <a:rPr lang="es-ES" sz="1600" dirty="0">
                <a:solidFill>
                  <a:srgbClr val="00B050"/>
                </a:solidFill>
                <a:latin typeface="Arial Black" panose="020B0A04020102020204" pitchFamily="34" charset="0"/>
                <a:cs typeface="Agent Orange" panose="00000400000000000000" pitchFamily="2" charset="0"/>
              </a:rPr>
              <a:t>(05 DE FEBERO 2017) </a:t>
            </a:r>
            <a:r>
              <a:rPr lang="es-ES" sz="2200" dirty="0">
                <a:solidFill>
                  <a:srgbClr val="00B050"/>
                </a:solidFill>
                <a:latin typeface="Arial Black" panose="020B0A04020102020204" pitchFamily="34" charset="0"/>
                <a:cs typeface="Agent Orange" panose="00000400000000000000" pitchFamily="2" charset="0"/>
              </a:rPr>
              <a:t>V DOMINGO </a:t>
            </a:r>
            <a:r>
              <a:rPr lang="es-ES" dirty="0">
                <a:solidFill>
                  <a:srgbClr val="00B050"/>
                </a:solidFill>
                <a:latin typeface="Arial Black" panose="020B0A04020102020204" pitchFamily="34" charset="0"/>
                <a:cs typeface="Agent Orange" panose="00000400000000000000" pitchFamily="2" charset="0"/>
              </a:rPr>
              <a:t>T O  Ciclo A      </a:t>
            </a:r>
            <a:r>
              <a:rPr lang="es-ES" sz="1400" dirty="0">
                <a:solidFill>
                  <a:srgbClr val="00B050"/>
                </a:solidFill>
                <a:latin typeface="Arial Black" panose="020B0A04020102020204" pitchFamily="34" charset="0"/>
                <a:cs typeface="Agent Orange" panose="00000400000000000000" pitchFamily="2" charset="0"/>
              </a:rPr>
              <a:t>Mt</a:t>
            </a:r>
            <a:r>
              <a:rPr lang="es-ES" dirty="0">
                <a:solidFill>
                  <a:srgbClr val="00B050"/>
                </a:solidFill>
                <a:latin typeface="Arial Black" panose="020B0A04020102020204" pitchFamily="34" charset="0"/>
                <a:cs typeface="Agent Orange" panose="00000400000000000000" pitchFamily="2" charset="0"/>
              </a:rPr>
              <a:t> </a:t>
            </a:r>
            <a:r>
              <a:rPr lang="es-ES" sz="1400" dirty="0">
                <a:solidFill>
                  <a:srgbClr val="00B050"/>
                </a:solidFill>
                <a:latin typeface="Arial Black" panose="020B0A04020102020204" pitchFamily="34" charset="0"/>
                <a:cs typeface="Agent Orange" panose="00000400000000000000" pitchFamily="2" charset="0"/>
              </a:rPr>
              <a:t>5,13-16</a:t>
            </a:r>
            <a:endParaRPr lang="es-ES" sz="2000" dirty="0">
              <a:solidFill>
                <a:srgbClr val="00B050"/>
              </a:solidFill>
              <a:latin typeface="Arial Black" panose="020B0A04020102020204" pitchFamily="34" charset="0"/>
              <a:cs typeface="Agent Orange" panose="00000400000000000000" pitchFamily="2"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69" y="1727484"/>
            <a:ext cx="10906813" cy="4759593"/>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7505" t="6105" r="7902" b="12371"/>
          <a:stretch/>
        </p:blipFill>
        <p:spPr>
          <a:xfrm rot="16200000">
            <a:off x="3062143" y="-780068"/>
            <a:ext cx="5612088" cy="8418135"/>
          </a:xfrm>
          <a:prstGeom prst="rect">
            <a:avLst/>
          </a:prstGeom>
        </p:spPr>
      </p:pic>
    </p:spTree>
    <p:extLst>
      <p:ext uri="{BB962C8B-B14F-4D97-AF65-F5344CB8AC3E}">
        <p14:creationId xmlns:p14="http://schemas.microsoft.com/office/powerpoint/2010/main" val="1030114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 y="213614"/>
            <a:ext cx="5542280" cy="637921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209" y="213614"/>
            <a:ext cx="5220463" cy="6379210"/>
          </a:xfrm>
          <a:prstGeom prst="rect">
            <a:avLst/>
          </a:prstGeom>
        </p:spPr>
      </p:pic>
    </p:spTree>
    <p:extLst>
      <p:ext uri="{BB962C8B-B14F-4D97-AF65-F5344CB8AC3E}">
        <p14:creationId xmlns:p14="http://schemas.microsoft.com/office/powerpoint/2010/main" val="74331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60470"/>
            <a:ext cx="11049000" cy="6160158"/>
          </a:xfrm>
          <a:prstGeom prst="rect">
            <a:avLst/>
          </a:prstGeom>
        </p:spPr>
      </p:pic>
    </p:spTree>
    <p:extLst>
      <p:ext uri="{BB962C8B-B14F-4D97-AF65-F5344CB8AC3E}">
        <p14:creationId xmlns:p14="http://schemas.microsoft.com/office/powerpoint/2010/main" val="367822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7902" y="612882"/>
            <a:ext cx="10982226" cy="5701561"/>
          </a:xfrm>
          <a:prstGeom prst="rect">
            <a:avLst/>
          </a:prstGeom>
          <a:solidFill>
            <a:schemeClr val="bg1"/>
          </a:solidFill>
        </p:spPr>
        <p:txBody>
          <a:bodyPr wrap="square">
            <a:spAutoFit/>
          </a:bodyPr>
          <a:lstStyle/>
          <a:p>
            <a:pPr algn="just"/>
            <a:r>
              <a:rPr lang="es-ES" sz="2000" b="1" dirty="0"/>
              <a:t>El texto es continuación literal de las bienaventuranzas</a:t>
            </a:r>
            <a:r>
              <a:rPr lang="es-ES" sz="2000" dirty="0"/>
              <a:t> que hemos leído el domingo pasado. </a:t>
            </a:r>
          </a:p>
          <a:p>
            <a:endParaRPr lang="es-ES" sz="800" dirty="0"/>
          </a:p>
          <a:p>
            <a:pPr algn="just"/>
            <a:r>
              <a:rPr lang="es-ES" sz="2000" dirty="0"/>
              <a:t>Estamos en el principio del primer discurso de Jesús en el evangelio de Mateo. </a:t>
            </a:r>
            <a:r>
              <a:rPr lang="es-ES" sz="2400" b="1" dirty="0"/>
              <a:t>Se trata de dos comparaciones aparentemente sin importancia, pero que tienen un mensaje de extraordinario valor para la vida real del cristiano.</a:t>
            </a:r>
          </a:p>
          <a:p>
            <a:pPr algn="just"/>
            <a:endParaRPr lang="es-ES" sz="900" dirty="0"/>
          </a:p>
          <a:p>
            <a:pPr algn="just"/>
            <a:r>
              <a:rPr lang="es-ES" sz="2000" dirty="0"/>
              <a:t>Estas pequeñas parábolas, </a:t>
            </a:r>
            <a:r>
              <a:rPr lang="es-ES" sz="2000" b="1" dirty="0">
                <a:solidFill>
                  <a:srgbClr val="FF0000"/>
                </a:solidFill>
              </a:rPr>
              <a:t>tienen un profundo significado</a:t>
            </a:r>
            <a:r>
              <a:rPr lang="es-ES" sz="2000" dirty="0"/>
              <a:t> y son muy fáciles de entender. </a:t>
            </a:r>
            <a:r>
              <a:rPr lang="es-ES" sz="2000" b="1" dirty="0">
                <a:solidFill>
                  <a:srgbClr val="FF0000"/>
                </a:solidFill>
              </a:rPr>
              <a:t>Las parábolas no necesitan explicación ni comentario. Se explican por sí mismas. </a:t>
            </a:r>
            <a:r>
              <a:rPr lang="es-ES" sz="2000" b="1" dirty="0">
                <a:solidFill>
                  <a:srgbClr val="0070C0"/>
                </a:solidFill>
              </a:rPr>
              <a:t>Exigen, eso sí, una respuesta vital al interrogante que plantean.</a:t>
            </a:r>
          </a:p>
          <a:p>
            <a:endParaRPr lang="es-ES" sz="1050" dirty="0"/>
          </a:p>
          <a:p>
            <a:pPr algn="just"/>
            <a:r>
              <a:rPr lang="es-ES" sz="2000" dirty="0"/>
              <a:t>Si me dejo interpelar por ellas, descubriré una nueva dimensión de la existencia a la que soy invitado. Puedo aceptar el reto o rechazarlo. </a:t>
            </a:r>
          </a:p>
          <a:p>
            <a:pPr algn="just"/>
            <a:endParaRPr lang="es-ES" sz="900" dirty="0"/>
          </a:p>
          <a:p>
            <a:pPr algn="just"/>
            <a:r>
              <a:rPr lang="es-ES" sz="2000" dirty="0"/>
              <a:t>La parábola me coloca ante una alternativa: o seguir como estaba en mi modo de apreciar la realidad, o aceptar esa nueva manera de afrontar la vida que me sugieren.</a:t>
            </a:r>
          </a:p>
          <a:p>
            <a:pPr algn="just"/>
            <a:r>
              <a:rPr lang="es-ES" sz="2000" dirty="0"/>
              <a:t>Si pretendo entender la parábola de una forma puramente racional, no me servirá de nada. </a:t>
            </a:r>
            <a:r>
              <a:rPr lang="es-ES" sz="2400" b="1" dirty="0">
                <a:solidFill>
                  <a:srgbClr val="FF0000"/>
                </a:solidFill>
              </a:rPr>
              <a:t>Las explicaciones lógicas no sirven de nada en el orden espiritual. Las parábolas nos proponen un dato simple y cotidiano, pero es para llevarnos más allá de lo corriente y ordinario.</a:t>
            </a:r>
            <a:endParaRPr lang="es-ES" sz="2000" b="1" dirty="0">
              <a:solidFill>
                <a:srgbClr val="FF0000"/>
              </a:solidFill>
            </a:endParaRPr>
          </a:p>
        </p:txBody>
      </p:sp>
    </p:spTree>
    <p:extLst>
      <p:ext uri="{BB962C8B-B14F-4D97-AF65-F5344CB8AC3E}">
        <p14:creationId xmlns:p14="http://schemas.microsoft.com/office/powerpoint/2010/main" val="49139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69553" y="307915"/>
            <a:ext cx="5910606" cy="6370975"/>
          </a:xfrm>
          <a:prstGeom prst="rect">
            <a:avLst/>
          </a:prstGeom>
          <a:solidFill>
            <a:schemeClr val="bg1"/>
          </a:solidFill>
        </p:spPr>
        <p:txBody>
          <a:bodyPr wrap="square">
            <a:spAutoFit/>
          </a:bodyPr>
          <a:lstStyle/>
          <a:p>
            <a:pPr algn="just"/>
            <a:r>
              <a:rPr lang="es-ES" sz="2400" dirty="0"/>
              <a:t>Aunque la sal y la luz no tienen nada en común, hay un aspecto en el que coinciden. </a:t>
            </a:r>
            <a:r>
              <a:rPr lang="es-ES" sz="2400" b="1" dirty="0"/>
              <a:t>Ninguna de las dos es provechosa por sí misma.</a:t>
            </a:r>
            <a:r>
              <a:rPr lang="es-ES" sz="2400" dirty="0"/>
              <a:t> </a:t>
            </a:r>
          </a:p>
          <a:p>
            <a:pPr algn="just"/>
            <a:endParaRPr lang="es-ES" sz="2400" dirty="0"/>
          </a:p>
          <a:p>
            <a:pPr algn="just"/>
            <a:r>
              <a:rPr lang="es-ES" sz="2400" b="1" dirty="0">
                <a:solidFill>
                  <a:srgbClr val="FF0000"/>
                </a:solidFill>
              </a:rPr>
              <a:t>La sal </a:t>
            </a:r>
            <a:r>
              <a:rPr lang="es-ES" sz="2400" dirty="0"/>
              <a:t>sola no sirve de nada para la salud, solo es útil cuando acompaña a los alimentos. </a:t>
            </a:r>
          </a:p>
          <a:p>
            <a:pPr algn="just"/>
            <a:endParaRPr lang="es-ES" sz="2400" dirty="0"/>
          </a:p>
          <a:p>
            <a:pPr algn="just"/>
            <a:r>
              <a:rPr lang="es-ES" sz="2400" b="1" dirty="0">
                <a:solidFill>
                  <a:srgbClr val="FF0000"/>
                </a:solidFill>
              </a:rPr>
              <a:t>La luz </a:t>
            </a:r>
            <a:r>
              <a:rPr lang="es-ES" sz="2400" dirty="0"/>
              <a:t>no se puede ver, es absolutamente oscura hasta que tropieza con un objeto. </a:t>
            </a:r>
          </a:p>
          <a:p>
            <a:pPr algn="just"/>
            <a:endParaRPr lang="es-ES" sz="2400" dirty="0"/>
          </a:p>
          <a:p>
            <a:pPr algn="just"/>
            <a:r>
              <a:rPr lang="es-ES" sz="2400" dirty="0"/>
              <a:t>¡Qué interesante! Resulta que cada uno de nosotros separados de los demás, no somos absolutamente nada. </a:t>
            </a:r>
          </a:p>
          <a:p>
            <a:pPr algn="just"/>
            <a:r>
              <a:rPr lang="es-ES" sz="2400" b="1" dirty="0">
                <a:solidFill>
                  <a:srgbClr val="FF0000"/>
                </a:solidFill>
              </a:rPr>
              <a:t>Mi existencia solo tendrá sentido en la medida que pase a formar parte de los demás disolviéndome en ellos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48" y="307915"/>
            <a:ext cx="5678105" cy="6370975"/>
          </a:xfrm>
          <a:prstGeom prst="rect">
            <a:avLst/>
          </a:prstGeom>
        </p:spPr>
      </p:pic>
    </p:spTree>
    <p:extLst>
      <p:ext uri="{BB962C8B-B14F-4D97-AF65-F5344CB8AC3E}">
        <p14:creationId xmlns:p14="http://schemas.microsoft.com/office/powerpoint/2010/main" val="146548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877" y="343653"/>
            <a:ext cx="7303700" cy="6370975"/>
          </a:xfrm>
          <a:prstGeom prst="rect">
            <a:avLst/>
          </a:prstGeom>
          <a:solidFill>
            <a:schemeClr val="bg1"/>
          </a:solidFill>
        </p:spPr>
        <p:txBody>
          <a:bodyPr wrap="square">
            <a:spAutoFit/>
          </a:bodyPr>
          <a:lstStyle/>
          <a:p>
            <a:pPr algn="just"/>
            <a:r>
              <a:rPr lang="es-ES" sz="2400" b="1" dirty="0"/>
              <a:t>La sal </a:t>
            </a:r>
            <a:r>
              <a:rPr lang="es-ES" sz="2400" dirty="0"/>
              <a:t>es uno de los minerales más simples, pero también más imprescindibles para nuestra alimentación. </a:t>
            </a:r>
            <a:r>
              <a:rPr lang="es-ES" sz="2400" b="1" dirty="0"/>
              <a:t>Sus propiedades son principalmente dos:</a:t>
            </a:r>
            <a:r>
              <a:rPr lang="es-ES" sz="2400" dirty="0"/>
              <a:t> da sabor a las comidas y conserva los alimentos. </a:t>
            </a:r>
          </a:p>
          <a:p>
            <a:pPr algn="just"/>
            <a:r>
              <a:rPr lang="es-ES" sz="2400" dirty="0">
                <a:solidFill>
                  <a:srgbClr val="FF0000"/>
                </a:solidFill>
              </a:rPr>
              <a:t>Partiendo de estas cualidades físicas, tenemos que descubrir el significado espiritual</a:t>
            </a:r>
            <a:r>
              <a:rPr lang="es-ES" sz="2400" dirty="0"/>
              <a:t>. Cuando se nos exige que seamos sal, se nos está pidiendo que ayudemos a los demás a evitar la corrupción y que les comuniquemos sabor humano.</a:t>
            </a:r>
          </a:p>
          <a:p>
            <a:pPr algn="just"/>
            <a:r>
              <a:rPr lang="es-ES" sz="2400" b="1" dirty="0"/>
              <a:t>La sal</a:t>
            </a:r>
            <a:r>
              <a:rPr lang="es-ES" sz="2400" dirty="0"/>
              <a:t> actúa desde el </a:t>
            </a:r>
            <a:r>
              <a:rPr lang="es-ES" sz="2400" b="1" dirty="0">
                <a:solidFill>
                  <a:srgbClr val="0070C0"/>
                </a:solidFill>
              </a:rPr>
              <a:t>anonimato</a:t>
            </a:r>
            <a:r>
              <a:rPr lang="es-ES" sz="2400" dirty="0"/>
              <a:t>. </a:t>
            </a:r>
            <a:r>
              <a:rPr lang="es-ES" sz="2400" dirty="0">
                <a:solidFill>
                  <a:srgbClr val="0070C0"/>
                </a:solidFill>
              </a:rPr>
              <a:t>Si un alimento tiene la cantidad precisa, pasa desapercibida, nadie se acuerda de la sal.</a:t>
            </a:r>
            <a:r>
              <a:rPr lang="es-ES" sz="2400" dirty="0"/>
              <a:t> Cuando a un alimento le falta o tiene demasiada, entonces nos acordamos de ella. No se puede comer directamente. Si no hay comida, la sal es simplemente veneno. Lo que importa no es la sal, sino la </a:t>
            </a:r>
            <a:r>
              <a:rPr lang="es-ES" sz="2400" b="1" dirty="0"/>
              <a:t>comida sazonada</a:t>
            </a:r>
            <a:r>
              <a:rPr lang="es-ES" sz="2400" dirty="0"/>
              <a:t>. </a:t>
            </a:r>
            <a:r>
              <a:rPr lang="es-ES" sz="2400" b="1" dirty="0">
                <a:solidFill>
                  <a:srgbClr val="FF0000"/>
                </a:solidFill>
              </a:rPr>
              <a:t>La sal no se puede salar a sí misma. Pero es imprescindible para los demás.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9267" r="5498"/>
          <a:stretch/>
        </p:blipFill>
        <p:spPr>
          <a:xfrm>
            <a:off x="7588577" y="343652"/>
            <a:ext cx="4392891" cy="6370975"/>
          </a:xfrm>
          <a:prstGeom prst="rect">
            <a:avLst/>
          </a:prstGeom>
        </p:spPr>
      </p:pic>
    </p:spTree>
    <p:extLst>
      <p:ext uri="{BB962C8B-B14F-4D97-AF65-F5344CB8AC3E}">
        <p14:creationId xmlns:p14="http://schemas.microsoft.com/office/powerpoint/2010/main" val="109265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9463" y="328141"/>
            <a:ext cx="5616302" cy="6186309"/>
          </a:xfrm>
          <a:prstGeom prst="rect">
            <a:avLst/>
          </a:prstGeom>
          <a:solidFill>
            <a:schemeClr val="bg1"/>
          </a:solidFill>
        </p:spPr>
        <p:txBody>
          <a:bodyPr wrap="square">
            <a:spAutoFit/>
          </a:bodyPr>
          <a:lstStyle/>
          <a:p>
            <a:pPr algn="just"/>
            <a:r>
              <a:rPr lang="es-ES" sz="2400" dirty="0"/>
              <a:t>Jesús dice que "sois </a:t>
            </a:r>
            <a:r>
              <a:rPr lang="es-ES" sz="2400" b="1" dirty="0"/>
              <a:t>la</a:t>
            </a:r>
            <a:r>
              <a:rPr lang="es-ES" sz="2400" dirty="0"/>
              <a:t> sal, </a:t>
            </a:r>
            <a:r>
              <a:rPr lang="es-ES" sz="2400" b="1" dirty="0"/>
              <a:t>la</a:t>
            </a:r>
            <a:r>
              <a:rPr lang="es-ES" sz="2400" dirty="0"/>
              <a:t> luz". El artículo determinado nos advierte que no hay otra sal, que no hay otra luz. </a:t>
            </a:r>
            <a:r>
              <a:rPr lang="es-ES" sz="2400" b="1" dirty="0">
                <a:solidFill>
                  <a:srgbClr val="FF0000"/>
                </a:solidFill>
              </a:rPr>
              <a:t>Todos tienen derecho a esperar algo de nosotros. </a:t>
            </a:r>
          </a:p>
          <a:p>
            <a:pPr algn="just"/>
            <a:endParaRPr lang="es-ES" sz="2400" dirty="0"/>
          </a:p>
          <a:p>
            <a:pPr algn="just"/>
            <a:r>
              <a:rPr lang="es-ES" sz="2400" dirty="0">
                <a:solidFill>
                  <a:srgbClr val="FF0000"/>
                </a:solidFill>
              </a:rPr>
              <a:t>El mundo de los cristianos no es un mundo aparte. </a:t>
            </a:r>
            <a:r>
              <a:rPr lang="es-ES" sz="2800" b="1" dirty="0">
                <a:solidFill>
                  <a:srgbClr val="FF0000"/>
                </a:solidFill>
              </a:rPr>
              <a:t>La salvación que propone Jesús </a:t>
            </a:r>
            <a:r>
              <a:rPr lang="es-ES" sz="3200" b="1" dirty="0">
                <a:solidFill>
                  <a:srgbClr val="FF0000"/>
                </a:solidFill>
              </a:rPr>
              <a:t>es la salvación para todos</a:t>
            </a:r>
            <a:r>
              <a:rPr lang="es-ES" sz="2800" b="1" dirty="0">
                <a:solidFill>
                  <a:srgbClr val="FF0000"/>
                </a:solidFill>
              </a:rPr>
              <a:t>. </a:t>
            </a:r>
            <a:endParaRPr lang="es-ES" sz="2400" b="1" dirty="0">
              <a:solidFill>
                <a:srgbClr val="FF0000"/>
              </a:solidFill>
            </a:endParaRPr>
          </a:p>
          <a:p>
            <a:pPr algn="just"/>
            <a:endParaRPr lang="es-ES" sz="2400" dirty="0"/>
          </a:p>
          <a:p>
            <a:pPr algn="just"/>
            <a:r>
              <a:rPr lang="es-ES" sz="2400" b="1" dirty="0">
                <a:solidFill>
                  <a:srgbClr val="0070C0"/>
                </a:solidFill>
              </a:rPr>
              <a:t>La única historia, el único mundo tiene que quedar sazonado e iluminado por la vida de los que siguen a Jesús. </a:t>
            </a:r>
          </a:p>
          <a:p>
            <a:pPr algn="just"/>
            <a:endParaRPr lang="es-ES" sz="2400" dirty="0"/>
          </a:p>
          <a:p>
            <a:pPr algn="just"/>
            <a:r>
              <a:rPr lang="es-ES" sz="2400" b="1" dirty="0">
                <a:solidFill>
                  <a:srgbClr val="FF0000"/>
                </a:solidFill>
              </a:rPr>
              <a:t>Pero cuidado, cuando la comida tiene exceso de sal se hace intragable. La dosis tiene que estar bien calculada.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765" y="1229805"/>
            <a:ext cx="6149216" cy="4765643"/>
          </a:xfrm>
          <a:prstGeom prst="rect">
            <a:avLst/>
          </a:prstGeom>
        </p:spPr>
      </p:pic>
    </p:spTree>
    <p:extLst>
      <p:ext uri="{BB962C8B-B14F-4D97-AF65-F5344CB8AC3E}">
        <p14:creationId xmlns:p14="http://schemas.microsoft.com/office/powerpoint/2010/main" val="114639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9463" y="375276"/>
            <a:ext cx="8491478" cy="6001643"/>
          </a:xfrm>
          <a:prstGeom prst="rect">
            <a:avLst/>
          </a:prstGeom>
          <a:solidFill>
            <a:schemeClr val="bg1"/>
          </a:solidFill>
        </p:spPr>
        <p:txBody>
          <a:bodyPr wrap="square">
            <a:spAutoFit/>
          </a:bodyPr>
          <a:lstStyle/>
          <a:p>
            <a:pPr algn="just"/>
            <a:r>
              <a:rPr lang="es-ES" sz="2400" dirty="0"/>
              <a:t>No podemos olvidar un aspecto importante en las parábolas. </a:t>
            </a:r>
            <a:r>
              <a:rPr lang="es-ES" sz="2400" b="1" dirty="0">
                <a:solidFill>
                  <a:srgbClr val="FF0000"/>
                </a:solidFill>
              </a:rPr>
              <a:t>La sal, para salar, tiene que deshacerse, disolverse, dejar de ser lo que era. La lámpara o la vela produce luz, pero el aceite o la cera se consumen. </a:t>
            </a:r>
            <a:r>
              <a:rPr lang="es-ES" sz="2400" dirty="0"/>
              <a:t>Todos estaríamos dispuestos a salar o a dar luz, si con ello se potenciara nuestro "yo". </a:t>
            </a:r>
          </a:p>
          <a:p>
            <a:pPr algn="just"/>
            <a:endParaRPr lang="es-ES" sz="2400" dirty="0"/>
          </a:p>
          <a:p>
            <a:pPr algn="just"/>
            <a:r>
              <a:rPr lang="es-ES" sz="2400" dirty="0"/>
              <a:t>Es más, muchas veces obramos pensando en el beneficio que puede reportarnos el tratar a los demás con humanidad. </a:t>
            </a:r>
            <a:r>
              <a:rPr lang="es-ES" sz="2400" b="1" dirty="0"/>
              <a:t>Las obras de misericordia, que después te van a pagar con creces en el más allá, son exactamente lo contrario de lo que nos dice el evangelio.</a:t>
            </a:r>
          </a:p>
          <a:p>
            <a:pPr algn="just"/>
            <a:endParaRPr lang="es-ES" sz="2400" dirty="0"/>
          </a:p>
          <a:p>
            <a:pPr algn="just"/>
            <a:r>
              <a:rPr lang="es-ES" sz="2400" dirty="0"/>
              <a:t>Los cristianos hemos contribuido más a quitar sabor a la vida que a dárselo; a mantener la oscuridad que a iluminar. No nos hemos presentado como los que saben sacar jugo a la vida y ayudar a los demás a sacárselo. Nuestro anuncio ha sido muy triste noticia para los demás.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0941" y="375275"/>
            <a:ext cx="3167094" cy="6001643"/>
          </a:xfrm>
          <a:prstGeom prst="rect">
            <a:avLst/>
          </a:prstGeom>
        </p:spPr>
      </p:pic>
    </p:spTree>
    <p:extLst>
      <p:ext uri="{BB962C8B-B14F-4D97-AF65-F5344CB8AC3E}">
        <p14:creationId xmlns:p14="http://schemas.microsoft.com/office/powerpoint/2010/main" val="337439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7171" y="271582"/>
            <a:ext cx="7614784" cy="6370975"/>
          </a:xfrm>
          <a:prstGeom prst="rect">
            <a:avLst/>
          </a:prstGeom>
          <a:solidFill>
            <a:schemeClr val="bg1"/>
          </a:solidFill>
        </p:spPr>
        <p:txBody>
          <a:bodyPr wrap="square">
            <a:spAutoFit/>
          </a:bodyPr>
          <a:lstStyle/>
          <a:p>
            <a:pPr algn="just"/>
            <a:r>
              <a:rPr lang="es-ES" sz="2400" dirty="0"/>
              <a:t>El tema de</a:t>
            </a:r>
            <a:r>
              <a:rPr lang="es-ES" sz="2400" b="1" dirty="0"/>
              <a:t> la luz</a:t>
            </a:r>
            <a:r>
              <a:rPr lang="es-ES" sz="2400" dirty="0"/>
              <a:t> es muy frecuente en el AT. Partiendo de un dato experimental se descubre su importancia para el desarrollo de la vida. No sólo porque la luz es imprescindible para la vida, sino porque </a:t>
            </a:r>
            <a:r>
              <a:rPr lang="es-ES" sz="2400" b="1" dirty="0">
                <a:solidFill>
                  <a:srgbClr val="FF0000"/>
                </a:solidFill>
              </a:rPr>
              <a:t>el ser humano no podría desenvolverse en la oscuridad.</a:t>
            </a:r>
            <a:r>
              <a:rPr lang="es-ES" sz="2400" dirty="0"/>
              <a:t> De ahí que </a:t>
            </a:r>
            <a:r>
              <a:rPr lang="es-ES" sz="2400" b="1" dirty="0"/>
              <a:t>la luz se haya convertido en el símbolo de la misma vida y todo lo que la rodea. </a:t>
            </a:r>
            <a:r>
              <a:rPr lang="es-ES" sz="2400" dirty="0"/>
              <a:t>Así como </a:t>
            </a:r>
            <a:r>
              <a:rPr lang="es-ES" sz="2400" b="1" dirty="0"/>
              <a:t>la oscuridad se ha convertido en el símbolo de la muerte.</a:t>
            </a:r>
          </a:p>
          <a:p>
            <a:pPr algn="just"/>
            <a:endParaRPr lang="es-ES" sz="2400" dirty="0"/>
          </a:p>
          <a:p>
            <a:pPr algn="just"/>
            <a:r>
              <a:rPr lang="es-ES" sz="2400" dirty="0"/>
              <a:t>Cuando se nos pide que seamos luz del mundo, se nos está exigiendo algo decisivo para la vida espiritual propia y de los demás. </a:t>
            </a:r>
            <a:r>
              <a:rPr lang="es-ES" sz="2400" b="1" dirty="0">
                <a:solidFill>
                  <a:srgbClr val="FF0000"/>
                </a:solidFill>
              </a:rPr>
              <a:t>La luz brota siempre de una fuente incandescente</a:t>
            </a:r>
            <a:r>
              <a:rPr lang="es-ES" sz="2400" dirty="0"/>
              <a:t>. </a:t>
            </a:r>
            <a:r>
              <a:rPr lang="es-ES" sz="2400" b="1" dirty="0"/>
              <a:t>Si no ardes no podrás emitir luz. </a:t>
            </a:r>
            <a:r>
              <a:rPr lang="es-ES" sz="2400" dirty="0"/>
              <a:t>Pero si estás ardiendo, no podrás dejar de emitir luz. </a:t>
            </a:r>
            <a:r>
              <a:rPr lang="es-ES" sz="2400" b="1" dirty="0">
                <a:solidFill>
                  <a:srgbClr val="0070C0"/>
                </a:solidFill>
              </a:rPr>
              <a:t>Solo si vivo a tope, puedo ayudar a los demás a desarrollar su propia vida. Ser luz, significa poner todo nuestro bagaje espiritual al servicio de los demás.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955" y="271581"/>
            <a:ext cx="3868092" cy="6370975"/>
          </a:xfrm>
          <a:prstGeom prst="rect">
            <a:avLst/>
          </a:prstGeom>
        </p:spPr>
      </p:pic>
    </p:spTree>
    <p:extLst>
      <p:ext uri="{BB962C8B-B14F-4D97-AF65-F5344CB8AC3E}">
        <p14:creationId xmlns:p14="http://schemas.microsoft.com/office/powerpoint/2010/main" val="170452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35292" y="1775549"/>
            <a:ext cx="10906812" cy="2308324"/>
          </a:xfrm>
          <a:prstGeom prst="rect">
            <a:avLst/>
          </a:prstGeom>
          <a:solidFill>
            <a:schemeClr val="bg1"/>
          </a:solidFill>
        </p:spPr>
        <p:txBody>
          <a:bodyPr wrap="square">
            <a:spAutoFit/>
          </a:bodyPr>
          <a:lstStyle/>
          <a:p>
            <a:pPr algn="just"/>
            <a:r>
              <a:rPr lang="es-ES" sz="2400" dirty="0"/>
              <a:t>[13] Vosotros sois la sal de la tierra. Si la sal se vuelve insípida, ¿con qué se le devolverá su sabor? Sólo sirve para tirarla y que la pise la gente. [14] Vosotros sois la luz del mundo. No puede ocultarse una ciudad construida sobre un monte. [15] No se enciende un candil para taparlo con un celemín, sino que se pone en el candelero para que alumbre a todos en la casa. [16] Brille igualmente vuestra luz ante los hombres, de modo que al ver vuestras buenas obras, glorifiquen a vuestro Padre del cielo.</a:t>
            </a:r>
            <a:endParaRPr lang="es-ES" sz="2200" b="1" dirty="0">
              <a:solidFill>
                <a:srgbClr val="FF0000"/>
              </a:solidFill>
              <a:latin typeface="Arial" panose="020B0604020202020204" pitchFamily="34" charset="0"/>
              <a:cs typeface="Arial" panose="020B0604020202020204" pitchFamily="34" charset="0"/>
            </a:endParaRPr>
          </a:p>
        </p:txBody>
      </p:sp>
      <p:sp>
        <p:nvSpPr>
          <p:cNvPr id="5" name="CuadroTexto 4"/>
          <p:cNvSpPr txBox="1"/>
          <p:nvPr/>
        </p:nvSpPr>
        <p:spPr>
          <a:xfrm>
            <a:off x="735292" y="467038"/>
            <a:ext cx="10906812" cy="430887"/>
          </a:xfrm>
          <a:prstGeom prst="rect">
            <a:avLst/>
          </a:prstGeom>
          <a:solidFill>
            <a:schemeClr val="bg1"/>
          </a:solidFill>
        </p:spPr>
        <p:txBody>
          <a:bodyPr wrap="square" rtlCol="0">
            <a:spAutoFit/>
          </a:bodyPr>
          <a:lstStyle/>
          <a:p>
            <a:pPr algn="r"/>
            <a:r>
              <a:rPr lang="es-ES" sz="1600" dirty="0">
                <a:solidFill>
                  <a:srgbClr val="00B050"/>
                </a:solidFill>
                <a:latin typeface="Arial Black" panose="020B0A04020102020204" pitchFamily="34" charset="0"/>
                <a:cs typeface="Agent Orange" panose="00000400000000000000" pitchFamily="2" charset="0"/>
              </a:rPr>
              <a:t>(05 FEBRERO 2017) </a:t>
            </a:r>
            <a:r>
              <a:rPr lang="es-ES" sz="2200" dirty="0">
                <a:solidFill>
                  <a:srgbClr val="00B050"/>
                </a:solidFill>
                <a:latin typeface="Arial Black" panose="020B0A04020102020204" pitchFamily="34" charset="0"/>
                <a:cs typeface="Agent Orange" panose="00000400000000000000" pitchFamily="2" charset="0"/>
              </a:rPr>
              <a:t>V DOMINGO </a:t>
            </a:r>
            <a:r>
              <a:rPr lang="es-ES" dirty="0">
                <a:solidFill>
                  <a:srgbClr val="00B050"/>
                </a:solidFill>
                <a:latin typeface="Arial Black" panose="020B0A04020102020204" pitchFamily="34" charset="0"/>
                <a:cs typeface="Agent Orange" panose="00000400000000000000" pitchFamily="2" charset="0"/>
              </a:rPr>
              <a:t>T O  Ciclo A      </a:t>
            </a:r>
            <a:r>
              <a:rPr lang="es-ES" sz="1400" dirty="0">
                <a:solidFill>
                  <a:srgbClr val="00B050"/>
                </a:solidFill>
                <a:latin typeface="Arial Black" panose="020B0A04020102020204" pitchFamily="34" charset="0"/>
                <a:cs typeface="Agent Orange" panose="00000400000000000000" pitchFamily="2" charset="0"/>
              </a:rPr>
              <a:t>Mt</a:t>
            </a:r>
            <a:r>
              <a:rPr lang="es-ES" dirty="0">
                <a:solidFill>
                  <a:srgbClr val="00B050"/>
                </a:solidFill>
                <a:latin typeface="Arial Black" panose="020B0A04020102020204" pitchFamily="34" charset="0"/>
                <a:cs typeface="Agent Orange" panose="00000400000000000000" pitchFamily="2" charset="0"/>
              </a:rPr>
              <a:t> </a:t>
            </a:r>
            <a:r>
              <a:rPr lang="es-ES" sz="1400" dirty="0">
                <a:solidFill>
                  <a:srgbClr val="00B050"/>
                </a:solidFill>
                <a:latin typeface="Arial Black" panose="020B0A04020102020204" pitchFamily="34" charset="0"/>
                <a:cs typeface="Agent Orange" panose="00000400000000000000" pitchFamily="2" charset="0"/>
              </a:rPr>
              <a:t>5,13-16</a:t>
            </a:r>
            <a:endParaRPr lang="es-ES" sz="2000" dirty="0">
              <a:solidFill>
                <a:srgbClr val="00B05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3411089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2205</Words>
  <Application>Microsoft Office PowerPoint</Application>
  <PresentationFormat>Panorámica</PresentationFormat>
  <Paragraphs>128</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Agency FB</vt:lpstr>
      <vt:lpstr>Agent Orange</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185</cp:revision>
  <dcterms:created xsi:type="dcterms:W3CDTF">2016-10-02T05:26:12Z</dcterms:created>
  <dcterms:modified xsi:type="dcterms:W3CDTF">2017-02-01T09:44:16Z</dcterms:modified>
</cp:coreProperties>
</file>