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9" r:id="rId3"/>
    <p:sldId id="280" r:id="rId4"/>
    <p:sldId id="281" r:id="rId5"/>
    <p:sldId id="307" r:id="rId6"/>
    <p:sldId id="311" r:id="rId7"/>
    <p:sldId id="312" r:id="rId8"/>
    <p:sldId id="260" r:id="rId9"/>
    <p:sldId id="291" r:id="rId10"/>
    <p:sldId id="302" r:id="rId11"/>
    <p:sldId id="308" r:id="rId12"/>
    <p:sldId id="266" r:id="rId13"/>
    <p:sldId id="292" r:id="rId14"/>
    <p:sldId id="267" r:id="rId15"/>
    <p:sldId id="269" r:id="rId16"/>
    <p:sldId id="270" r:id="rId17"/>
    <p:sldId id="271" r:id="rId18"/>
    <p:sldId id="272" r:id="rId19"/>
    <p:sldId id="304" r:id="rId20"/>
    <p:sldId id="309" r:id="rId21"/>
    <p:sldId id="310" r:id="rId22"/>
    <p:sldId id="313"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sorterViewPr>
    <p:cViewPr>
      <p:scale>
        <a:sx n="100" d="100"/>
        <a:sy n="100" d="100"/>
      </p:scale>
      <p:origin x="0" y="-68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233A94B5-7D72-4776-8785-681728A5461F}" type="datetimeFigureOut">
              <a:rPr lang="es-ES" smtClean="0"/>
              <a:t>22/02/2017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379897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3A94B5-7D72-4776-8785-681728A5461F}" type="datetimeFigureOut">
              <a:rPr lang="es-ES" smtClean="0"/>
              <a:t>22/02/2017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308456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3A94B5-7D72-4776-8785-681728A5461F}" type="datetimeFigureOut">
              <a:rPr lang="es-ES" smtClean="0"/>
              <a:t>22/02/2017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230853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3A94B5-7D72-4776-8785-681728A5461F}" type="datetimeFigureOut">
              <a:rPr lang="es-ES" smtClean="0"/>
              <a:t>22/02/2017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183892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233A94B5-7D72-4776-8785-681728A5461F}" type="datetimeFigureOut">
              <a:rPr lang="es-ES" smtClean="0"/>
              <a:t>22/02/2017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192690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233A94B5-7D72-4776-8785-681728A5461F}" type="datetimeFigureOut">
              <a:rPr lang="es-ES" smtClean="0"/>
              <a:t>22/02/2017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68382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233A94B5-7D72-4776-8785-681728A5461F}" type="datetimeFigureOut">
              <a:rPr lang="es-ES" smtClean="0"/>
              <a:t>22/02/2017</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21450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233A94B5-7D72-4776-8785-681728A5461F}" type="datetimeFigureOut">
              <a:rPr lang="es-ES" smtClean="0"/>
              <a:t>22/02/2017</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272267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33A94B5-7D72-4776-8785-681728A5461F}" type="datetimeFigureOut">
              <a:rPr lang="es-ES" smtClean="0"/>
              <a:t>22/02/2017</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159864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33A94B5-7D72-4776-8785-681728A5461F}" type="datetimeFigureOut">
              <a:rPr lang="es-ES" smtClean="0"/>
              <a:t>22/02/2017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70797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33A94B5-7D72-4776-8785-681728A5461F}" type="datetimeFigureOut">
              <a:rPr lang="es-ES" smtClean="0"/>
              <a:t>22/02/2017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382856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A94B5-7D72-4776-8785-681728A5461F}" type="datetimeFigureOut">
              <a:rPr lang="es-ES" smtClean="0"/>
              <a:t>22/02/2017</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720C8-14C5-4B8F-BE0B-9AD3C43D8948}" type="slidenum">
              <a:rPr lang="es-ES" smtClean="0"/>
              <a:t>‹Nº›</a:t>
            </a:fld>
            <a:endParaRPr lang="es-ES" dirty="0"/>
          </a:p>
        </p:txBody>
      </p:sp>
    </p:spTree>
    <p:extLst>
      <p:ext uri="{BB962C8B-B14F-4D97-AF65-F5344CB8AC3E}">
        <p14:creationId xmlns:p14="http://schemas.microsoft.com/office/powerpoint/2010/main" val="4185975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pastoralsj.org/" TargetMode="External"/><Relationship Id="rId2" Type="http://schemas.openxmlformats.org/officeDocument/2006/relationships/hyperlink" Target="https://www.youtube.com/watch?v=fEvNEl8unRM" TargetMode="External"/><Relationship Id="rId1" Type="http://schemas.openxmlformats.org/officeDocument/2006/relationships/slideLayout" Target="../slideLayouts/slideLayout7.xml"/><Relationship Id="rId4" Type="http://schemas.openxmlformats.org/officeDocument/2006/relationships/hyperlink" Target="http://www.feadulta.com/e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ompartiendoimagenes.com/wp-content/uploads/2013/12/ImagenesConVersiculos_194.jpg"/>
          <p:cNvPicPr>
            <a:picLocks noChangeAspect="1" noChangeArrowheads="1"/>
          </p:cNvPicPr>
          <p:nvPr/>
        </p:nvPicPr>
        <p:blipFill rotWithShape="1">
          <a:blip r:embed="rId2">
            <a:extLst>
              <a:ext uri="{28A0092B-C50C-407E-A947-70E740481C1C}">
                <a14:useLocalDpi xmlns:a14="http://schemas.microsoft.com/office/drawing/2010/main" val="0"/>
              </a:ext>
            </a:extLst>
          </a:blip>
          <a:srcRect b="8722"/>
          <a:stretch/>
        </p:blipFill>
        <p:spPr bwMode="auto">
          <a:xfrm>
            <a:off x="3372832" y="215900"/>
            <a:ext cx="8558818" cy="635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87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7169" y="328141"/>
            <a:ext cx="6313885" cy="6247864"/>
          </a:xfrm>
          <a:prstGeom prst="rect">
            <a:avLst/>
          </a:prstGeom>
          <a:solidFill>
            <a:schemeClr val="bg1"/>
          </a:solidFill>
        </p:spPr>
        <p:txBody>
          <a:bodyPr wrap="square">
            <a:spAutoFit/>
          </a:bodyPr>
          <a:lstStyle/>
          <a:p>
            <a:pPr algn="just"/>
            <a:r>
              <a:rPr lang="es-ES" sz="2800" b="1" dirty="0">
                <a:solidFill>
                  <a:srgbClr val="FF0000"/>
                </a:solidFill>
              </a:rPr>
              <a:t>Nuestra primera preocupación debe estar en desarrollar nuestro verdadero ser, todo lo demás, aunque sea imprescindible, es secundario.</a:t>
            </a:r>
          </a:p>
          <a:p>
            <a:pPr algn="just"/>
            <a:endParaRPr lang="es-ES" sz="2400" dirty="0"/>
          </a:p>
          <a:p>
            <a:pPr algn="just"/>
            <a:r>
              <a:rPr lang="es-ES" sz="2400" dirty="0"/>
              <a:t>Para mí, el resumen del mensaje está en la última frase: no os preocupéis por el mañana, a cada día le basta su propio afán.</a:t>
            </a:r>
          </a:p>
          <a:p>
            <a:pPr algn="just"/>
            <a:endParaRPr lang="es-ES" sz="2400" dirty="0"/>
          </a:p>
          <a:p>
            <a:pPr algn="just"/>
            <a:r>
              <a:rPr lang="es-ES" sz="2400" b="1" dirty="0">
                <a:solidFill>
                  <a:srgbClr val="0070C0"/>
                </a:solidFill>
              </a:rPr>
              <a:t>Aquí puede estar la verdadera enseñanza de los lirios y los pájaros. Nos invita a vivir el presente como la única manera de escapar a las tenazas de los razonamientos que pretenden engrandecer el ego y hacernos ver que si no lo potenciamos y le aseguramos su permanencia quedaremos sin consistencia.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053" y="328140"/>
            <a:ext cx="5441063" cy="6247865"/>
          </a:xfrm>
          <a:prstGeom prst="rect">
            <a:avLst/>
          </a:prstGeom>
        </p:spPr>
      </p:pic>
    </p:spTree>
    <p:extLst>
      <p:ext uri="{BB962C8B-B14F-4D97-AF65-F5344CB8AC3E}">
        <p14:creationId xmlns:p14="http://schemas.microsoft.com/office/powerpoint/2010/main" val="3374396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4304" y="535531"/>
            <a:ext cx="11413787" cy="3108543"/>
          </a:xfrm>
          <a:prstGeom prst="rect">
            <a:avLst/>
          </a:prstGeom>
          <a:solidFill>
            <a:schemeClr val="bg1"/>
          </a:solidFill>
        </p:spPr>
        <p:txBody>
          <a:bodyPr wrap="square">
            <a:spAutoFit/>
          </a:bodyPr>
          <a:lstStyle/>
          <a:p>
            <a:pPr algn="just"/>
            <a:r>
              <a:rPr lang="es-ES" sz="2800" b="1" dirty="0">
                <a:solidFill>
                  <a:srgbClr val="0070C0"/>
                </a:solidFill>
              </a:rPr>
              <a:t>Todos los agobios proceden del falso yo individualista y egocéntrico, que pretende acaparar la atención y no deja espacio para descubrir lo que somos realmente. </a:t>
            </a:r>
          </a:p>
          <a:p>
            <a:pPr algn="just"/>
            <a:endParaRPr lang="es-ES" sz="2800" b="1" dirty="0">
              <a:solidFill>
                <a:srgbClr val="0070C0"/>
              </a:solidFill>
            </a:endParaRPr>
          </a:p>
          <a:p>
            <a:pPr algn="just"/>
            <a:r>
              <a:rPr lang="es-ES" sz="2800" b="1" dirty="0">
                <a:solidFill>
                  <a:srgbClr val="0070C0"/>
                </a:solidFill>
              </a:rPr>
              <a:t>El único camino para escapar a ese agobio será descubrir que no soy ese 'yo' preocupado por permanecer, sino otra realidad que 'es' más allá de todas las apariencias.</a:t>
            </a: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8187" b="6576"/>
          <a:stretch/>
        </p:blipFill>
        <p:spPr>
          <a:xfrm>
            <a:off x="3629320" y="3271100"/>
            <a:ext cx="8078771" cy="3598768"/>
          </a:xfrm>
          <a:prstGeom prst="rect">
            <a:avLst/>
          </a:prstGeom>
        </p:spPr>
      </p:pic>
    </p:spTree>
    <p:extLst>
      <p:ext uri="{BB962C8B-B14F-4D97-AF65-F5344CB8AC3E}">
        <p14:creationId xmlns:p14="http://schemas.microsoft.com/office/powerpoint/2010/main" val="3916325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ina12.com.ar/2001/suple/Radar/imagenes/YOM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28" y="331469"/>
            <a:ext cx="1821471" cy="190268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122967" y="990311"/>
            <a:ext cx="9082837" cy="1754326"/>
          </a:xfrm>
          <a:prstGeom prst="rect">
            <a:avLst/>
          </a:prstGeom>
          <a:noFill/>
        </p:spPr>
        <p:txBody>
          <a:bodyPr wrap="square" lIns="91440" tIns="45720" rIns="91440" bIns="45720">
            <a:spAutoFit/>
          </a:bodyPr>
          <a:lstStyle/>
          <a:p>
            <a:pPr algn="ctr"/>
            <a:r>
              <a:rPr lang="es-E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Cuáles son las cosas que valoro en mi vida?: </a:t>
            </a:r>
            <a:r>
              <a:rPr lang="es-E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¿dinero?¿familia?¿lo materia? ¿amistad?¿escucha?</a:t>
            </a:r>
          </a:p>
          <a:p>
            <a:pPr algn="ctr"/>
            <a:r>
              <a:rPr lang="es-E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¿hacia donde se inclina mi balanza?</a:t>
            </a:r>
            <a:r>
              <a:rPr lang="es-E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endParaRPr lang="es-ES" sz="4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Rectángulo 6"/>
          <p:cNvSpPr/>
          <p:nvPr/>
        </p:nvSpPr>
        <p:spPr>
          <a:xfrm>
            <a:off x="1903484" y="3172105"/>
            <a:ext cx="9521801" cy="2123658"/>
          </a:xfrm>
          <a:prstGeom prst="rect">
            <a:avLst/>
          </a:prstGeom>
          <a:noFill/>
        </p:spPr>
        <p:txBody>
          <a:bodyPr wrap="square" lIns="91440" tIns="45720" rIns="91440" bIns="45720">
            <a:spAutoFit/>
          </a:bodyPr>
          <a:lstStyle/>
          <a:p>
            <a:pPr algn="ctr"/>
            <a:r>
              <a:rPr lang="es-E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r>
              <a:rPr lang="es-E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E</a:t>
            </a:r>
            <a:r>
              <a:rPr lang="es-E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n mi misión educativa </a:t>
            </a:r>
            <a:r>
              <a:rPr lang="es-E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(alumnos, compañeros, padres,…)</a:t>
            </a:r>
            <a:r>
              <a:rPr lang="es-E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en que valores pongo mi manera de </a:t>
            </a:r>
            <a:r>
              <a:rPr lang="es-E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trasmitir?: </a:t>
            </a:r>
            <a:r>
              <a:rPr lang="es-E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¿eficacia?¿cumplir?¿descubrir?¿ayudar a crecer? ¿proponer?¿aportar soluciones? ¿iluminar?</a:t>
            </a:r>
            <a:endParaRPr lang="es-E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ectángulo 7"/>
          <p:cNvSpPr/>
          <p:nvPr/>
        </p:nvSpPr>
        <p:spPr>
          <a:xfrm>
            <a:off x="2901213" y="3734923"/>
            <a:ext cx="7271882" cy="646331"/>
          </a:xfrm>
          <a:prstGeom prst="rect">
            <a:avLst/>
          </a:prstGeom>
          <a:noFill/>
        </p:spPr>
        <p:txBody>
          <a:bodyPr wrap="square" lIns="91440" tIns="45720" rIns="91440" bIns="45720">
            <a:spAutoFit/>
          </a:bodyPr>
          <a:lstStyle/>
          <a:p>
            <a:pPr algn="ctr"/>
            <a:endParaRPr lang="es-E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271175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34154" y="822453"/>
            <a:ext cx="9398522" cy="5632311"/>
          </a:xfrm>
          <a:prstGeom prst="rect">
            <a:avLst/>
          </a:prstGeom>
          <a:solidFill>
            <a:schemeClr val="accent1">
              <a:lumMod val="20000"/>
              <a:lumOff val="80000"/>
            </a:schemeClr>
          </a:solidFill>
        </p:spPr>
        <p:txBody>
          <a:bodyPr wrap="square">
            <a:spAutoFit/>
          </a:bodyPr>
          <a:lstStyle/>
          <a:p>
            <a:pPr algn="just"/>
            <a:r>
              <a:rPr lang="es-ES" b="1" dirty="0"/>
              <a:t>MEDITACIÓN SAN JUAN BAUTISTA DE LA SALLE (MD 67)</a:t>
            </a:r>
            <a:endParaRPr lang="es-ES" dirty="0"/>
          </a:p>
          <a:p>
            <a:pPr algn="just"/>
            <a:r>
              <a:rPr lang="es-ES" dirty="0"/>
              <a:t>A vosotros, particularmente, dirige Jesucristo las palabras del evangelio de este día: </a:t>
            </a:r>
            <a:r>
              <a:rPr lang="es-ES" i="1" dirty="0"/>
              <a:t>Buscad primero el reino de Dios</a:t>
            </a:r>
            <a:r>
              <a:rPr lang="es-ES" dirty="0"/>
              <a:t>. En efecto, no debisteis venir a esta casa sino para buscarlo; en primer lugar, para vosotros; en segundo lugar, para aquellos de cuya instrucción os ha encargado Dios. Aquí́ no debéis buscar otra cosa que establecer el reino de Dios en vuestra alma, para esta vida y para la otra. (1, 1)</a:t>
            </a:r>
          </a:p>
          <a:p>
            <a:pPr algn="just"/>
            <a:r>
              <a:rPr lang="es-ES" dirty="0"/>
              <a:t> </a:t>
            </a:r>
          </a:p>
          <a:p>
            <a:pPr algn="just"/>
            <a:r>
              <a:rPr lang="es-ES" dirty="0"/>
              <a:t>Traed con frecuencia a vuestra mente cual es el fin de vuestra vocación, para que os mueva a contribuir al establecimiento y consolidación del reino de Dios en el </a:t>
            </a:r>
            <a:r>
              <a:rPr lang="es-ES" dirty="0" err="1"/>
              <a:t>corazón</a:t>
            </a:r>
            <a:r>
              <a:rPr lang="es-ES" dirty="0"/>
              <a:t> de vuestros alumnos. (1, 2)</a:t>
            </a:r>
            <a:r>
              <a:rPr lang="es-ES" b="1" dirty="0"/>
              <a:t> </a:t>
            </a:r>
          </a:p>
          <a:p>
            <a:pPr algn="just"/>
            <a:endParaRPr lang="es-ES" b="1" dirty="0">
              <a:solidFill>
                <a:srgbClr val="0070C0"/>
              </a:solidFill>
            </a:endParaRPr>
          </a:p>
          <a:p>
            <a:pPr algn="just"/>
            <a:r>
              <a:rPr lang="es-ES" b="1" dirty="0">
                <a:solidFill>
                  <a:srgbClr val="0070C0"/>
                </a:solidFill>
              </a:rPr>
              <a:t>MEDITACIÓ SANT JOAN BAPTISTA DE LA SALLE (MD 67)</a:t>
            </a:r>
            <a:endParaRPr lang="es-ES" dirty="0">
              <a:solidFill>
                <a:srgbClr val="0070C0"/>
              </a:solidFill>
            </a:endParaRPr>
          </a:p>
          <a:p>
            <a:pPr algn="just"/>
            <a:r>
              <a:rPr lang="es-ES" dirty="0">
                <a:solidFill>
                  <a:srgbClr val="0070C0"/>
                </a:solidFill>
              </a:rPr>
              <a:t>A </a:t>
            </a:r>
            <a:r>
              <a:rPr lang="es-ES" dirty="0" err="1">
                <a:solidFill>
                  <a:srgbClr val="0070C0"/>
                </a:solidFill>
              </a:rPr>
              <a:t>vosaltres</a:t>
            </a:r>
            <a:r>
              <a:rPr lang="es-ES" dirty="0">
                <a:solidFill>
                  <a:srgbClr val="0070C0"/>
                </a:solidFill>
              </a:rPr>
              <a:t>, </a:t>
            </a:r>
            <a:r>
              <a:rPr lang="es-ES" dirty="0" err="1">
                <a:solidFill>
                  <a:srgbClr val="0070C0"/>
                </a:solidFill>
              </a:rPr>
              <a:t>particularment</a:t>
            </a:r>
            <a:r>
              <a:rPr lang="es-ES" dirty="0">
                <a:solidFill>
                  <a:srgbClr val="0070C0"/>
                </a:solidFill>
              </a:rPr>
              <a:t>, </a:t>
            </a:r>
            <a:r>
              <a:rPr lang="es-ES" dirty="0" err="1">
                <a:solidFill>
                  <a:srgbClr val="0070C0"/>
                </a:solidFill>
              </a:rPr>
              <a:t>dirigeix</a:t>
            </a:r>
            <a:r>
              <a:rPr lang="es-ES" dirty="0">
                <a:solidFill>
                  <a:srgbClr val="0070C0"/>
                </a:solidFill>
              </a:rPr>
              <a:t> </a:t>
            </a:r>
            <a:r>
              <a:rPr lang="es-ES" dirty="0" err="1">
                <a:solidFill>
                  <a:srgbClr val="0070C0"/>
                </a:solidFill>
              </a:rPr>
              <a:t>Jesucrist</a:t>
            </a:r>
            <a:r>
              <a:rPr lang="es-ES" dirty="0">
                <a:solidFill>
                  <a:srgbClr val="0070C0"/>
                </a:solidFill>
              </a:rPr>
              <a:t> les </a:t>
            </a:r>
            <a:r>
              <a:rPr lang="es-ES" dirty="0" err="1">
                <a:solidFill>
                  <a:srgbClr val="0070C0"/>
                </a:solidFill>
              </a:rPr>
              <a:t>paraules</a:t>
            </a:r>
            <a:r>
              <a:rPr lang="es-ES" dirty="0">
                <a:solidFill>
                  <a:srgbClr val="0070C0"/>
                </a:solidFill>
              </a:rPr>
              <a:t> de </a:t>
            </a:r>
            <a:r>
              <a:rPr lang="es-ES" dirty="0" err="1">
                <a:solidFill>
                  <a:srgbClr val="0070C0"/>
                </a:solidFill>
              </a:rPr>
              <a:t>l'evangeli</a:t>
            </a:r>
            <a:r>
              <a:rPr lang="es-ES" dirty="0">
                <a:solidFill>
                  <a:srgbClr val="0070C0"/>
                </a:solidFill>
              </a:rPr>
              <a:t> </a:t>
            </a:r>
            <a:r>
              <a:rPr lang="es-ES" dirty="0" err="1">
                <a:solidFill>
                  <a:srgbClr val="0070C0"/>
                </a:solidFill>
              </a:rPr>
              <a:t>d'aquest</a:t>
            </a:r>
            <a:r>
              <a:rPr lang="es-ES" dirty="0">
                <a:solidFill>
                  <a:srgbClr val="0070C0"/>
                </a:solidFill>
              </a:rPr>
              <a:t> </a:t>
            </a:r>
            <a:r>
              <a:rPr lang="es-ES" dirty="0" err="1">
                <a:solidFill>
                  <a:srgbClr val="0070C0"/>
                </a:solidFill>
              </a:rPr>
              <a:t>dia</a:t>
            </a:r>
            <a:r>
              <a:rPr lang="es-ES" dirty="0">
                <a:solidFill>
                  <a:srgbClr val="0070C0"/>
                </a:solidFill>
              </a:rPr>
              <a:t>: </a:t>
            </a:r>
            <a:r>
              <a:rPr lang="es-ES" i="1" dirty="0" err="1">
                <a:solidFill>
                  <a:srgbClr val="0070C0"/>
                </a:solidFill>
              </a:rPr>
              <a:t>Busqueu</a:t>
            </a:r>
            <a:r>
              <a:rPr lang="es-ES" i="1" dirty="0">
                <a:solidFill>
                  <a:srgbClr val="0070C0"/>
                </a:solidFill>
              </a:rPr>
              <a:t> primer el </a:t>
            </a:r>
            <a:r>
              <a:rPr lang="es-ES" i="1" dirty="0" err="1">
                <a:solidFill>
                  <a:srgbClr val="0070C0"/>
                </a:solidFill>
              </a:rPr>
              <a:t>Regne</a:t>
            </a:r>
            <a:r>
              <a:rPr lang="es-ES" i="1" dirty="0">
                <a:solidFill>
                  <a:srgbClr val="0070C0"/>
                </a:solidFill>
              </a:rPr>
              <a:t> de </a:t>
            </a:r>
            <a:r>
              <a:rPr lang="es-ES" i="1" dirty="0" err="1">
                <a:solidFill>
                  <a:srgbClr val="0070C0"/>
                </a:solidFill>
              </a:rPr>
              <a:t>Déu</a:t>
            </a:r>
            <a:r>
              <a:rPr lang="es-ES" dirty="0">
                <a:solidFill>
                  <a:srgbClr val="0070C0"/>
                </a:solidFill>
              </a:rPr>
              <a:t>. En </a:t>
            </a:r>
            <a:r>
              <a:rPr lang="es-ES" dirty="0" err="1">
                <a:solidFill>
                  <a:srgbClr val="0070C0"/>
                </a:solidFill>
              </a:rPr>
              <a:t>efecte</a:t>
            </a:r>
            <a:r>
              <a:rPr lang="es-ES" dirty="0">
                <a:solidFill>
                  <a:srgbClr val="0070C0"/>
                </a:solidFill>
              </a:rPr>
              <a:t>, no </a:t>
            </a:r>
            <a:r>
              <a:rPr lang="es-ES" dirty="0" err="1">
                <a:solidFill>
                  <a:srgbClr val="0070C0"/>
                </a:solidFill>
              </a:rPr>
              <a:t>vau</a:t>
            </a:r>
            <a:r>
              <a:rPr lang="es-ES" dirty="0">
                <a:solidFill>
                  <a:srgbClr val="0070C0"/>
                </a:solidFill>
              </a:rPr>
              <a:t> </a:t>
            </a:r>
            <a:r>
              <a:rPr lang="es-ES" dirty="0" err="1">
                <a:solidFill>
                  <a:srgbClr val="0070C0"/>
                </a:solidFill>
              </a:rPr>
              <a:t>vindre</a:t>
            </a:r>
            <a:r>
              <a:rPr lang="es-ES" dirty="0">
                <a:solidFill>
                  <a:srgbClr val="0070C0"/>
                </a:solidFill>
              </a:rPr>
              <a:t> a </a:t>
            </a:r>
            <a:r>
              <a:rPr lang="es-ES" dirty="0" err="1">
                <a:solidFill>
                  <a:srgbClr val="0070C0"/>
                </a:solidFill>
              </a:rPr>
              <a:t>aquesta</a:t>
            </a:r>
            <a:r>
              <a:rPr lang="es-ES" dirty="0">
                <a:solidFill>
                  <a:srgbClr val="0070C0"/>
                </a:solidFill>
              </a:rPr>
              <a:t> casa </a:t>
            </a:r>
            <a:r>
              <a:rPr lang="es-ES" dirty="0" err="1">
                <a:solidFill>
                  <a:srgbClr val="0070C0"/>
                </a:solidFill>
              </a:rPr>
              <a:t>sinó</a:t>
            </a:r>
            <a:r>
              <a:rPr lang="es-ES" dirty="0">
                <a:solidFill>
                  <a:srgbClr val="0070C0"/>
                </a:solidFill>
              </a:rPr>
              <a:t> per buscar-lo; en primer </a:t>
            </a:r>
            <a:r>
              <a:rPr lang="es-ES" dirty="0" err="1">
                <a:solidFill>
                  <a:srgbClr val="0070C0"/>
                </a:solidFill>
              </a:rPr>
              <a:t>lloc</a:t>
            </a:r>
            <a:r>
              <a:rPr lang="es-ES" dirty="0">
                <a:solidFill>
                  <a:srgbClr val="0070C0"/>
                </a:solidFill>
              </a:rPr>
              <a:t>, per a </a:t>
            </a:r>
            <a:r>
              <a:rPr lang="es-ES" dirty="0" err="1">
                <a:solidFill>
                  <a:srgbClr val="0070C0"/>
                </a:solidFill>
              </a:rPr>
              <a:t>vosaltres</a:t>
            </a:r>
            <a:r>
              <a:rPr lang="es-ES" dirty="0">
                <a:solidFill>
                  <a:srgbClr val="0070C0"/>
                </a:solidFill>
              </a:rPr>
              <a:t>; en </a:t>
            </a:r>
            <a:r>
              <a:rPr lang="es-ES" dirty="0" err="1">
                <a:solidFill>
                  <a:srgbClr val="0070C0"/>
                </a:solidFill>
              </a:rPr>
              <a:t>segon</a:t>
            </a:r>
            <a:r>
              <a:rPr lang="es-ES" dirty="0">
                <a:solidFill>
                  <a:srgbClr val="0070C0"/>
                </a:solidFill>
              </a:rPr>
              <a:t> </a:t>
            </a:r>
            <a:r>
              <a:rPr lang="es-ES" dirty="0" err="1">
                <a:solidFill>
                  <a:srgbClr val="0070C0"/>
                </a:solidFill>
              </a:rPr>
              <a:t>lloc</a:t>
            </a:r>
            <a:r>
              <a:rPr lang="es-ES" dirty="0">
                <a:solidFill>
                  <a:srgbClr val="0070C0"/>
                </a:solidFill>
              </a:rPr>
              <a:t>, per a </a:t>
            </a:r>
            <a:r>
              <a:rPr lang="es-ES" dirty="0" err="1">
                <a:solidFill>
                  <a:srgbClr val="0070C0"/>
                </a:solidFill>
              </a:rPr>
              <a:t>aquells</a:t>
            </a:r>
            <a:r>
              <a:rPr lang="es-ES" dirty="0">
                <a:solidFill>
                  <a:srgbClr val="0070C0"/>
                </a:solidFill>
              </a:rPr>
              <a:t> que </a:t>
            </a:r>
            <a:r>
              <a:rPr lang="es-ES" dirty="0" err="1">
                <a:solidFill>
                  <a:srgbClr val="0070C0"/>
                </a:solidFill>
              </a:rPr>
              <a:t>Déu</a:t>
            </a:r>
            <a:r>
              <a:rPr lang="es-ES" dirty="0">
                <a:solidFill>
                  <a:srgbClr val="0070C0"/>
                </a:solidFill>
              </a:rPr>
              <a:t> vos ha </a:t>
            </a:r>
            <a:r>
              <a:rPr lang="es-ES" dirty="0" err="1">
                <a:solidFill>
                  <a:srgbClr val="0070C0"/>
                </a:solidFill>
              </a:rPr>
              <a:t>encarregat</a:t>
            </a:r>
            <a:r>
              <a:rPr lang="es-ES" dirty="0">
                <a:solidFill>
                  <a:srgbClr val="0070C0"/>
                </a:solidFill>
              </a:rPr>
              <a:t> </a:t>
            </a:r>
            <a:r>
              <a:rPr lang="es-ES" dirty="0" err="1">
                <a:solidFill>
                  <a:srgbClr val="0070C0"/>
                </a:solidFill>
              </a:rPr>
              <a:t>d'instruir</a:t>
            </a:r>
            <a:r>
              <a:rPr lang="es-ES" dirty="0">
                <a:solidFill>
                  <a:srgbClr val="0070C0"/>
                </a:solidFill>
              </a:rPr>
              <a:t>. </a:t>
            </a:r>
            <a:r>
              <a:rPr lang="es-ES" dirty="0" err="1">
                <a:solidFill>
                  <a:srgbClr val="0070C0"/>
                </a:solidFill>
              </a:rPr>
              <a:t>Ací</a:t>
            </a:r>
            <a:r>
              <a:rPr lang="es-ES" dirty="0">
                <a:solidFill>
                  <a:srgbClr val="0070C0"/>
                </a:solidFill>
              </a:rPr>
              <a:t> no </a:t>
            </a:r>
            <a:r>
              <a:rPr lang="es-ES" dirty="0" err="1">
                <a:solidFill>
                  <a:srgbClr val="0070C0"/>
                </a:solidFill>
              </a:rPr>
              <a:t>heu</a:t>
            </a:r>
            <a:r>
              <a:rPr lang="es-ES" dirty="0">
                <a:solidFill>
                  <a:srgbClr val="0070C0"/>
                </a:solidFill>
              </a:rPr>
              <a:t> de buscar una </a:t>
            </a:r>
            <a:r>
              <a:rPr lang="es-ES" dirty="0" err="1">
                <a:solidFill>
                  <a:srgbClr val="0070C0"/>
                </a:solidFill>
              </a:rPr>
              <a:t>altra</a:t>
            </a:r>
            <a:r>
              <a:rPr lang="es-ES" dirty="0">
                <a:solidFill>
                  <a:srgbClr val="0070C0"/>
                </a:solidFill>
              </a:rPr>
              <a:t> cosa que </a:t>
            </a:r>
            <a:r>
              <a:rPr lang="es-ES" dirty="0" err="1">
                <a:solidFill>
                  <a:srgbClr val="0070C0"/>
                </a:solidFill>
              </a:rPr>
              <a:t>establir</a:t>
            </a:r>
            <a:r>
              <a:rPr lang="es-ES" dirty="0">
                <a:solidFill>
                  <a:srgbClr val="0070C0"/>
                </a:solidFill>
              </a:rPr>
              <a:t> el </a:t>
            </a:r>
            <a:r>
              <a:rPr lang="es-ES" dirty="0" err="1">
                <a:solidFill>
                  <a:srgbClr val="0070C0"/>
                </a:solidFill>
              </a:rPr>
              <a:t>regne</a:t>
            </a:r>
            <a:r>
              <a:rPr lang="es-ES" dirty="0">
                <a:solidFill>
                  <a:srgbClr val="0070C0"/>
                </a:solidFill>
              </a:rPr>
              <a:t> de </a:t>
            </a:r>
            <a:r>
              <a:rPr lang="es-ES" dirty="0" err="1">
                <a:solidFill>
                  <a:srgbClr val="0070C0"/>
                </a:solidFill>
              </a:rPr>
              <a:t>Déu</a:t>
            </a:r>
            <a:r>
              <a:rPr lang="es-ES" dirty="0">
                <a:solidFill>
                  <a:srgbClr val="0070C0"/>
                </a:solidFill>
              </a:rPr>
              <a:t> en la </a:t>
            </a:r>
            <a:r>
              <a:rPr lang="es-ES" dirty="0" err="1">
                <a:solidFill>
                  <a:srgbClr val="0070C0"/>
                </a:solidFill>
              </a:rPr>
              <a:t>vostra</a:t>
            </a:r>
            <a:r>
              <a:rPr lang="es-ES" dirty="0">
                <a:solidFill>
                  <a:srgbClr val="0070C0"/>
                </a:solidFill>
              </a:rPr>
              <a:t> </a:t>
            </a:r>
            <a:r>
              <a:rPr lang="es-ES" dirty="0" err="1">
                <a:solidFill>
                  <a:srgbClr val="0070C0"/>
                </a:solidFill>
              </a:rPr>
              <a:t>ànima</a:t>
            </a:r>
            <a:r>
              <a:rPr lang="es-ES" dirty="0">
                <a:solidFill>
                  <a:srgbClr val="0070C0"/>
                </a:solidFill>
              </a:rPr>
              <a:t>, per a </a:t>
            </a:r>
            <a:r>
              <a:rPr lang="es-ES" dirty="0" err="1">
                <a:solidFill>
                  <a:srgbClr val="0070C0"/>
                </a:solidFill>
              </a:rPr>
              <a:t>aquesta</a:t>
            </a:r>
            <a:r>
              <a:rPr lang="es-ES" dirty="0">
                <a:solidFill>
                  <a:srgbClr val="0070C0"/>
                </a:solidFill>
              </a:rPr>
              <a:t> vida i per a </a:t>
            </a:r>
            <a:r>
              <a:rPr lang="es-ES" dirty="0" err="1">
                <a:solidFill>
                  <a:srgbClr val="0070C0"/>
                </a:solidFill>
              </a:rPr>
              <a:t>l'altra</a:t>
            </a:r>
            <a:r>
              <a:rPr lang="es-ES" dirty="0">
                <a:solidFill>
                  <a:srgbClr val="0070C0"/>
                </a:solidFill>
              </a:rPr>
              <a:t>. (1, 1)</a:t>
            </a:r>
          </a:p>
          <a:p>
            <a:pPr algn="just"/>
            <a:r>
              <a:rPr lang="es-ES" dirty="0">
                <a:solidFill>
                  <a:srgbClr val="0070C0"/>
                </a:solidFill>
              </a:rPr>
              <a:t> </a:t>
            </a:r>
          </a:p>
          <a:p>
            <a:pPr algn="just"/>
            <a:r>
              <a:rPr lang="es-ES" dirty="0" err="1">
                <a:solidFill>
                  <a:srgbClr val="0070C0"/>
                </a:solidFill>
              </a:rPr>
              <a:t>Porteu</a:t>
            </a:r>
            <a:r>
              <a:rPr lang="es-ES" dirty="0">
                <a:solidFill>
                  <a:srgbClr val="0070C0"/>
                </a:solidFill>
              </a:rPr>
              <a:t> </a:t>
            </a:r>
            <a:r>
              <a:rPr lang="es-ES" dirty="0" err="1">
                <a:solidFill>
                  <a:srgbClr val="0070C0"/>
                </a:solidFill>
              </a:rPr>
              <a:t>amb</a:t>
            </a:r>
            <a:r>
              <a:rPr lang="es-ES" dirty="0">
                <a:solidFill>
                  <a:srgbClr val="0070C0"/>
                </a:solidFill>
              </a:rPr>
              <a:t> </a:t>
            </a:r>
            <a:r>
              <a:rPr lang="es-ES" dirty="0" err="1">
                <a:solidFill>
                  <a:srgbClr val="0070C0"/>
                </a:solidFill>
              </a:rPr>
              <a:t>freqüència</a:t>
            </a:r>
            <a:r>
              <a:rPr lang="es-ES" dirty="0">
                <a:solidFill>
                  <a:srgbClr val="0070C0"/>
                </a:solidFill>
              </a:rPr>
              <a:t> a la </a:t>
            </a:r>
            <a:r>
              <a:rPr lang="es-ES" dirty="0" err="1">
                <a:solidFill>
                  <a:srgbClr val="0070C0"/>
                </a:solidFill>
              </a:rPr>
              <a:t>vostra</a:t>
            </a:r>
            <a:r>
              <a:rPr lang="es-ES" dirty="0">
                <a:solidFill>
                  <a:srgbClr val="0070C0"/>
                </a:solidFill>
              </a:rPr>
              <a:t> </a:t>
            </a:r>
            <a:r>
              <a:rPr lang="es-ES" dirty="0" err="1">
                <a:solidFill>
                  <a:srgbClr val="0070C0"/>
                </a:solidFill>
              </a:rPr>
              <a:t>ment</a:t>
            </a:r>
            <a:r>
              <a:rPr lang="es-ES" dirty="0">
                <a:solidFill>
                  <a:srgbClr val="0070C0"/>
                </a:solidFill>
              </a:rPr>
              <a:t> quina </a:t>
            </a:r>
            <a:r>
              <a:rPr lang="es-ES" dirty="0" err="1">
                <a:solidFill>
                  <a:srgbClr val="0070C0"/>
                </a:solidFill>
              </a:rPr>
              <a:t>és</a:t>
            </a:r>
            <a:r>
              <a:rPr lang="es-ES" dirty="0">
                <a:solidFill>
                  <a:srgbClr val="0070C0"/>
                </a:solidFill>
              </a:rPr>
              <a:t> la </a:t>
            </a:r>
            <a:r>
              <a:rPr lang="es-ES" dirty="0" err="1">
                <a:solidFill>
                  <a:srgbClr val="0070C0"/>
                </a:solidFill>
              </a:rPr>
              <a:t>finalitat</a:t>
            </a:r>
            <a:r>
              <a:rPr lang="es-ES" dirty="0">
                <a:solidFill>
                  <a:srgbClr val="0070C0"/>
                </a:solidFill>
              </a:rPr>
              <a:t> de la </a:t>
            </a:r>
            <a:r>
              <a:rPr lang="es-ES" dirty="0" err="1">
                <a:solidFill>
                  <a:srgbClr val="0070C0"/>
                </a:solidFill>
              </a:rPr>
              <a:t>vostra</a:t>
            </a:r>
            <a:r>
              <a:rPr lang="es-ES" dirty="0">
                <a:solidFill>
                  <a:srgbClr val="0070C0"/>
                </a:solidFill>
              </a:rPr>
              <a:t> </a:t>
            </a:r>
            <a:r>
              <a:rPr lang="es-ES" dirty="0" err="1">
                <a:solidFill>
                  <a:srgbClr val="0070C0"/>
                </a:solidFill>
              </a:rPr>
              <a:t>vocació</a:t>
            </a:r>
            <a:r>
              <a:rPr lang="es-ES" dirty="0">
                <a:solidFill>
                  <a:srgbClr val="0070C0"/>
                </a:solidFill>
              </a:rPr>
              <a:t>, </a:t>
            </a:r>
            <a:r>
              <a:rPr lang="es-ES" dirty="0" err="1">
                <a:solidFill>
                  <a:srgbClr val="0070C0"/>
                </a:solidFill>
              </a:rPr>
              <a:t>perquè</a:t>
            </a:r>
            <a:r>
              <a:rPr lang="es-ES" dirty="0">
                <a:solidFill>
                  <a:srgbClr val="0070C0"/>
                </a:solidFill>
              </a:rPr>
              <a:t> vos moga a contribuir a </a:t>
            </a:r>
            <a:r>
              <a:rPr lang="es-ES" dirty="0" err="1">
                <a:solidFill>
                  <a:srgbClr val="0070C0"/>
                </a:solidFill>
              </a:rPr>
              <a:t>l'establiment</a:t>
            </a:r>
            <a:r>
              <a:rPr lang="es-ES" dirty="0">
                <a:solidFill>
                  <a:srgbClr val="0070C0"/>
                </a:solidFill>
              </a:rPr>
              <a:t> i </a:t>
            </a:r>
            <a:r>
              <a:rPr lang="es-ES" dirty="0" err="1">
                <a:solidFill>
                  <a:srgbClr val="0070C0"/>
                </a:solidFill>
              </a:rPr>
              <a:t>consolidació</a:t>
            </a:r>
            <a:r>
              <a:rPr lang="es-ES" dirty="0">
                <a:solidFill>
                  <a:srgbClr val="0070C0"/>
                </a:solidFill>
              </a:rPr>
              <a:t> del </a:t>
            </a:r>
            <a:r>
              <a:rPr lang="es-ES" dirty="0" err="1">
                <a:solidFill>
                  <a:srgbClr val="0070C0"/>
                </a:solidFill>
              </a:rPr>
              <a:t>Regne</a:t>
            </a:r>
            <a:r>
              <a:rPr lang="es-ES" dirty="0">
                <a:solidFill>
                  <a:srgbClr val="0070C0"/>
                </a:solidFill>
              </a:rPr>
              <a:t> de </a:t>
            </a:r>
            <a:r>
              <a:rPr lang="es-ES" dirty="0" err="1">
                <a:solidFill>
                  <a:srgbClr val="0070C0"/>
                </a:solidFill>
              </a:rPr>
              <a:t>Déu</a:t>
            </a:r>
            <a:r>
              <a:rPr lang="es-ES" dirty="0">
                <a:solidFill>
                  <a:srgbClr val="0070C0"/>
                </a:solidFill>
              </a:rPr>
              <a:t> al </a:t>
            </a:r>
            <a:r>
              <a:rPr lang="es-ES" dirty="0" err="1">
                <a:solidFill>
                  <a:srgbClr val="0070C0"/>
                </a:solidFill>
              </a:rPr>
              <a:t>cor</a:t>
            </a:r>
            <a:r>
              <a:rPr lang="es-ES" dirty="0">
                <a:solidFill>
                  <a:srgbClr val="0070C0"/>
                </a:solidFill>
              </a:rPr>
              <a:t> </a:t>
            </a:r>
            <a:r>
              <a:rPr lang="es-ES" dirty="0" err="1">
                <a:solidFill>
                  <a:srgbClr val="0070C0"/>
                </a:solidFill>
              </a:rPr>
              <a:t>dels</a:t>
            </a:r>
            <a:r>
              <a:rPr lang="es-ES" dirty="0">
                <a:solidFill>
                  <a:srgbClr val="0070C0"/>
                </a:solidFill>
              </a:rPr>
              <a:t> </a:t>
            </a:r>
            <a:r>
              <a:rPr lang="es-ES" dirty="0" err="1">
                <a:solidFill>
                  <a:srgbClr val="0070C0"/>
                </a:solidFill>
              </a:rPr>
              <a:t>vostres</a:t>
            </a:r>
            <a:r>
              <a:rPr lang="es-ES" dirty="0">
                <a:solidFill>
                  <a:srgbClr val="0070C0"/>
                </a:solidFill>
              </a:rPr>
              <a:t> </a:t>
            </a:r>
            <a:r>
              <a:rPr lang="es-ES" dirty="0" err="1">
                <a:solidFill>
                  <a:srgbClr val="0070C0"/>
                </a:solidFill>
              </a:rPr>
              <a:t>alumnes</a:t>
            </a:r>
            <a:r>
              <a:rPr lang="es-ES" dirty="0">
                <a:solidFill>
                  <a:srgbClr val="0070C0"/>
                </a:solidFill>
              </a:rPr>
              <a:t>. (1, 2)</a:t>
            </a:r>
          </a:p>
        </p:txBody>
      </p:sp>
      <p:pic>
        <p:nvPicPr>
          <p:cNvPr id="1026" name="Picture 2" descr="https://institutopedagogicodediriamba.files.wordpress.com/2010/10/26784_393837212848_58767882848_3908062_3196952_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083" y="1083922"/>
            <a:ext cx="1789521" cy="171624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06924" y="139428"/>
            <a:ext cx="10235938" cy="523220"/>
          </a:xfrm>
          <a:prstGeom prst="rect">
            <a:avLst/>
          </a:prstGeom>
          <a:solidFill>
            <a:schemeClr val="accent1">
              <a:lumMod val="20000"/>
              <a:lumOff val="80000"/>
            </a:schemeClr>
          </a:solidFill>
        </p:spPr>
        <p:txBody>
          <a:bodyPr wrap="square">
            <a:spAutoFit/>
          </a:bodyPr>
          <a:lstStyle/>
          <a:p>
            <a:pPr algn="just"/>
            <a:r>
              <a:rPr lang="es-ES" sz="2800" b="1" dirty="0">
                <a:solidFill>
                  <a:srgbClr val="002060"/>
                </a:solidFill>
                <a:latin typeface="Arial" panose="020B0604020202020204" pitchFamily="34" charset="0"/>
                <a:cs typeface="Arial" panose="020B0604020202020204" pitchFamily="34" charset="0"/>
              </a:rPr>
              <a:t>SAN JUAN BAUTISTA DE LA SALLE nos dice…</a:t>
            </a:r>
          </a:p>
        </p:txBody>
      </p:sp>
      <p:pic>
        <p:nvPicPr>
          <p:cNvPr id="1028" name="Picture 4" descr="http://3.bp.blogspot.com/_n4cavIk0Yt4/S7gtbdnzUnI/AAAAAAAAAAs/FOmwCBAd4xM/s1600/DeLaSal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83" y="3908215"/>
            <a:ext cx="1789521" cy="598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664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evistaecclesia.com/wp-content/uploads/2015/11/tiempo-or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525" y="282638"/>
            <a:ext cx="1729932" cy="20290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5483595" y="1029856"/>
            <a:ext cx="6416174" cy="4708981"/>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r>
              <a:rPr lang="es-ES" sz="2000" dirty="0">
                <a:solidFill>
                  <a:srgbClr val="0070C0"/>
                </a:solidFill>
              </a:rPr>
              <a:t>Somos mucho más que lirios o gorriones.</a:t>
            </a:r>
          </a:p>
          <a:p>
            <a:r>
              <a:rPr lang="es-ES" sz="2000" dirty="0">
                <a:solidFill>
                  <a:srgbClr val="0070C0"/>
                </a:solidFill>
              </a:rPr>
              <a:t>Ellos colman su existencia desplegando su biología.</a:t>
            </a:r>
          </a:p>
          <a:p>
            <a:r>
              <a:rPr lang="es-ES" sz="2000" dirty="0">
                <a:solidFill>
                  <a:srgbClr val="0070C0"/>
                </a:solidFill>
              </a:rPr>
              <a:t>En nosotros la biología no es la meta.</a:t>
            </a:r>
          </a:p>
          <a:p>
            <a:r>
              <a:rPr lang="es-ES" sz="2000" dirty="0">
                <a:solidFill>
                  <a:srgbClr val="0070C0"/>
                </a:solidFill>
              </a:rPr>
              <a:t>Es necesaria, pero no es lo más importante.</a:t>
            </a:r>
          </a:p>
          <a:p>
            <a:r>
              <a:rPr lang="es-ES" sz="2000" dirty="0">
                <a:solidFill>
                  <a:srgbClr val="0070C0"/>
                </a:solidFill>
              </a:rPr>
              <a:t> </a:t>
            </a:r>
          </a:p>
          <a:p>
            <a:r>
              <a:rPr lang="es-ES" sz="2000" dirty="0">
                <a:solidFill>
                  <a:srgbClr val="0070C0"/>
                </a:solidFill>
              </a:rPr>
              <a:t>Si eres un ser humano, tu plenitud estará en lo humano.</a:t>
            </a:r>
          </a:p>
          <a:p>
            <a:r>
              <a:rPr lang="es-ES" sz="2000" dirty="0">
                <a:solidFill>
                  <a:srgbClr val="0070C0"/>
                </a:solidFill>
              </a:rPr>
              <a:t>Tienes que ocuparte y preocuparte de tu biología,</a:t>
            </a:r>
          </a:p>
          <a:p>
            <a:r>
              <a:rPr lang="es-ES" sz="2000" dirty="0">
                <a:solidFill>
                  <a:srgbClr val="0070C0"/>
                </a:solidFill>
              </a:rPr>
              <a:t>pero debes tomar conciencia de tus posibilidades,</a:t>
            </a:r>
          </a:p>
          <a:p>
            <a:r>
              <a:rPr lang="es-ES" sz="2000" dirty="0">
                <a:solidFill>
                  <a:srgbClr val="0070C0"/>
                </a:solidFill>
              </a:rPr>
              <a:t>más allá de un perfecto estado biológico.</a:t>
            </a:r>
          </a:p>
          <a:p>
            <a:endParaRPr lang="es-ES" sz="2000" dirty="0">
              <a:solidFill>
                <a:srgbClr val="0070C0"/>
              </a:solidFill>
            </a:endParaRPr>
          </a:p>
          <a:p>
            <a:r>
              <a:rPr lang="es-ES" sz="2000" dirty="0">
                <a:solidFill>
                  <a:srgbClr val="0070C0"/>
                </a:solidFill>
              </a:rPr>
              <a:t>No hay oposición entre mi biología y mi espiritualidad.</a:t>
            </a:r>
          </a:p>
          <a:p>
            <a:r>
              <a:rPr lang="es-ES" sz="2000" dirty="0">
                <a:solidFill>
                  <a:srgbClr val="0070C0"/>
                </a:solidFill>
              </a:rPr>
              <a:t>Lo que me pide el evangelio </a:t>
            </a:r>
          </a:p>
          <a:p>
            <a:r>
              <a:rPr lang="es-ES" sz="2000" dirty="0">
                <a:solidFill>
                  <a:srgbClr val="0070C0"/>
                </a:solidFill>
              </a:rPr>
              <a:t>es una valoración adecuada de cada una.</a:t>
            </a:r>
          </a:p>
          <a:p>
            <a:r>
              <a:rPr lang="es-ES" sz="2000" dirty="0">
                <a:solidFill>
                  <a:srgbClr val="0070C0"/>
                </a:solidFill>
              </a:rPr>
              <a:t>Lo espiritual sería imposible sin lo biológico.</a:t>
            </a:r>
          </a:p>
          <a:p>
            <a:r>
              <a:rPr lang="es-ES" sz="2000" dirty="0">
                <a:solidFill>
                  <a:srgbClr val="0070C0"/>
                </a:solidFill>
              </a:rPr>
              <a:t>Lo biológico cobra pleno sentido si se ordena a lo espiritual.</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332" y="2572037"/>
            <a:ext cx="4987923" cy="4036152"/>
          </a:xfrm>
          <a:prstGeom prst="rect">
            <a:avLst/>
          </a:prstGeom>
        </p:spPr>
      </p:pic>
    </p:spTree>
    <p:extLst>
      <p:ext uri="{BB962C8B-B14F-4D97-AF65-F5344CB8AC3E}">
        <p14:creationId xmlns:p14="http://schemas.microsoft.com/office/powerpoint/2010/main" val="697940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lasallesantander.es/images/lasalle/logos/hara-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9221" y="145127"/>
            <a:ext cx="1319753" cy="97883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490369" y="0"/>
            <a:ext cx="7844557" cy="923330"/>
          </a:xfrm>
          <a:prstGeom prst="rect">
            <a:avLst/>
          </a:prstGeom>
          <a:noFill/>
        </p:spPr>
        <p:txBody>
          <a:bodyPr wrap="square" lIns="91440" tIns="45720" rIns="91440" bIns="45720">
            <a:spAutoFit/>
          </a:bodyPr>
          <a:lstStyle/>
          <a:p>
            <a:pPr algn="ctr"/>
            <a:r>
              <a:rPr lang="es-E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JUEVES MOMENTO</a:t>
            </a:r>
          </a:p>
        </p:txBody>
      </p:sp>
      <p:sp>
        <p:nvSpPr>
          <p:cNvPr id="4" name="Rectángulo 3"/>
          <p:cNvSpPr/>
          <p:nvPr/>
        </p:nvSpPr>
        <p:spPr>
          <a:xfrm>
            <a:off x="278742" y="1406767"/>
            <a:ext cx="11440232" cy="4647426"/>
          </a:xfrm>
          <a:prstGeom prst="rect">
            <a:avLst/>
          </a:prstGeom>
          <a:solidFill>
            <a:schemeClr val="bg1"/>
          </a:solidFill>
        </p:spPr>
        <p:txBody>
          <a:bodyPr wrap="square">
            <a:spAutoFit/>
          </a:bodyPr>
          <a:lstStyle/>
          <a:p>
            <a:pPr algn="just"/>
            <a:r>
              <a:rPr lang="es-ES" b="1" dirty="0">
                <a:latin typeface="Arial" panose="020B0604020202020204" pitchFamily="34" charset="0"/>
                <a:cs typeface="Arial" panose="020B0604020202020204" pitchFamily="34" charset="0"/>
              </a:rPr>
              <a:t>LA ACTIVIDAD DE ESTE JUEVES ESTÁ EN UN PPT APARTE</a:t>
            </a:r>
          </a:p>
          <a:p>
            <a:pPr algn="just"/>
            <a:endParaRPr lang="es-ES" b="1" dirty="0">
              <a:latin typeface="Arial" panose="020B0604020202020204" pitchFamily="34" charset="0"/>
              <a:cs typeface="Arial" panose="020B0604020202020204" pitchFamily="34" charset="0"/>
            </a:endParaRPr>
          </a:p>
          <a:p>
            <a:pPr algn="just"/>
            <a:r>
              <a:rPr lang="es-ES" b="1" dirty="0">
                <a:latin typeface="Arial" panose="020B0604020202020204" pitchFamily="34" charset="0"/>
                <a:cs typeface="Arial" panose="020B0604020202020204" pitchFamily="34" charset="0"/>
              </a:rPr>
              <a:t>SOLO HAY QUE SEGUIR LAS INSTRUCCIONES, PASA AUTOMATICAMENTE</a:t>
            </a:r>
          </a:p>
          <a:p>
            <a:pPr algn="just"/>
            <a:endParaRPr lang="es-ES" b="1" dirty="0">
              <a:latin typeface="Arial" panose="020B0604020202020204" pitchFamily="34" charset="0"/>
              <a:cs typeface="Arial" panose="020B0604020202020204" pitchFamily="34" charset="0"/>
            </a:endParaRPr>
          </a:p>
          <a:p>
            <a:pPr algn="just"/>
            <a:r>
              <a:rPr lang="es-ES" sz="2800" b="1" dirty="0">
                <a:solidFill>
                  <a:srgbClr val="FF0000"/>
                </a:solidFill>
                <a:latin typeface="Arial" panose="020B0604020202020204" pitchFamily="34" charset="0"/>
                <a:cs typeface="Arial" panose="020B0604020202020204" pitchFamily="34" charset="0"/>
              </a:rPr>
              <a:t>REVISAMOS LA IMPORTANCIA DE VIVIR MAS SENCILLAMENTE Y ALEGREMENTE</a:t>
            </a:r>
          </a:p>
          <a:p>
            <a:pPr algn="just"/>
            <a:endParaRPr lang="es-ES" sz="2800" b="1" dirty="0">
              <a:solidFill>
                <a:srgbClr val="FF0000"/>
              </a:solidFill>
              <a:latin typeface="Arial" panose="020B0604020202020204" pitchFamily="34" charset="0"/>
              <a:cs typeface="Arial" panose="020B0604020202020204" pitchFamily="34" charset="0"/>
            </a:endParaRPr>
          </a:p>
          <a:p>
            <a:pPr algn="just"/>
            <a:r>
              <a:rPr lang="es-ES" sz="2800" b="1" dirty="0">
                <a:solidFill>
                  <a:srgbClr val="FF0000"/>
                </a:solidFill>
                <a:latin typeface="Arial" panose="020B0604020202020204" pitchFamily="34" charset="0"/>
                <a:cs typeface="Arial" panose="020B0604020202020204" pitchFamily="34" charset="0"/>
              </a:rPr>
              <a:t>HAY UNA CANCIÓN DE UN MUSICAL para escuchar </a:t>
            </a:r>
          </a:p>
          <a:p>
            <a:pPr algn="just"/>
            <a:r>
              <a:rPr lang="es-ES" sz="2800" b="1" dirty="0">
                <a:solidFill>
                  <a:srgbClr val="FF0000"/>
                </a:solidFill>
                <a:latin typeface="Arial" panose="020B0604020202020204" pitchFamily="34" charset="0"/>
                <a:cs typeface="Arial" panose="020B0604020202020204" pitchFamily="34" charset="0"/>
              </a:rPr>
              <a:t>“con sencillez, con alegría…”</a:t>
            </a:r>
          </a:p>
          <a:p>
            <a:pPr algn="just"/>
            <a:endParaRPr lang="es-ES" sz="2800" b="1" dirty="0">
              <a:solidFill>
                <a:srgbClr val="FF0000"/>
              </a:solidFill>
              <a:latin typeface="Arial" panose="020B0604020202020204" pitchFamily="34" charset="0"/>
              <a:cs typeface="Arial" panose="020B0604020202020204" pitchFamily="34" charset="0"/>
            </a:endParaRPr>
          </a:p>
          <a:p>
            <a:pPr algn="just"/>
            <a:r>
              <a:rPr lang="es-ES" sz="2800" b="1" dirty="0">
                <a:solidFill>
                  <a:srgbClr val="FF0000"/>
                </a:solidFill>
                <a:latin typeface="Arial" panose="020B0604020202020204" pitchFamily="34" charset="0"/>
                <a:cs typeface="Arial" panose="020B0604020202020204" pitchFamily="34" charset="0"/>
              </a:rPr>
              <a:t>Acabamos compartiendo alguna idea</a:t>
            </a:r>
          </a:p>
          <a:p>
            <a:pPr algn="just"/>
            <a:endParaRPr lang="es-E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843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93597" y="224934"/>
            <a:ext cx="10906812" cy="523220"/>
          </a:xfrm>
          <a:prstGeom prst="rect">
            <a:avLst/>
          </a:prstGeom>
          <a:solidFill>
            <a:schemeClr val="bg1"/>
          </a:solidFill>
        </p:spPr>
        <p:txBody>
          <a:bodyPr wrap="square" rtlCol="0">
            <a:spAutoFit/>
          </a:bodyPr>
          <a:lstStyle/>
          <a:p>
            <a:pPr algn="ctr"/>
            <a:r>
              <a:rPr lang="es-ES" sz="2800" dirty="0">
                <a:solidFill>
                  <a:srgbClr val="FFC000"/>
                </a:solidFill>
                <a:latin typeface="Arial Black" panose="020B0A04020102020204" pitchFamily="34" charset="0"/>
                <a:cs typeface="Agent Orange" panose="00000400000000000000" pitchFamily="2" charset="0"/>
              </a:rPr>
              <a:t>IDEAS PARA EL COMENTARIO CON LOS ALUMNOS</a:t>
            </a:r>
            <a:endParaRPr lang="es-ES" sz="3600" dirty="0">
              <a:solidFill>
                <a:srgbClr val="FFC000"/>
              </a:solidFill>
              <a:latin typeface="Arial Black" panose="020B0A04020102020204" pitchFamily="34" charset="0"/>
              <a:cs typeface="Agent Orange" panose="00000400000000000000" pitchFamily="2" charset="0"/>
            </a:endParaRPr>
          </a:p>
        </p:txBody>
      </p:sp>
      <p:sp>
        <p:nvSpPr>
          <p:cNvPr id="5" name="Rectángulo 4"/>
          <p:cNvSpPr/>
          <p:nvPr/>
        </p:nvSpPr>
        <p:spPr>
          <a:xfrm>
            <a:off x="693597" y="1081178"/>
            <a:ext cx="10906812" cy="400110"/>
          </a:xfrm>
          <a:prstGeom prst="rect">
            <a:avLst/>
          </a:prstGeom>
          <a:solidFill>
            <a:schemeClr val="bg1"/>
          </a:solidFill>
        </p:spPr>
        <p:txBody>
          <a:bodyPr wrap="square">
            <a:spAutoFit/>
          </a:bodyPr>
          <a:lstStyle/>
          <a:p>
            <a:pPr algn="just"/>
            <a:r>
              <a:rPr lang="es-ES" sz="2000" b="1" dirty="0">
                <a:solidFill>
                  <a:schemeClr val="accent2"/>
                </a:solidFill>
                <a:latin typeface="Arial" panose="020B0604020202020204" pitchFamily="34" charset="0"/>
                <a:cs typeface="Arial" panose="020B0604020202020204" pitchFamily="34" charset="0"/>
              </a:rPr>
              <a:t>1º LEEMOS EL EVANGELIO</a:t>
            </a:r>
          </a:p>
        </p:txBody>
      </p:sp>
      <p:sp>
        <p:nvSpPr>
          <p:cNvPr id="8" name="Rectángulo 7"/>
          <p:cNvSpPr/>
          <p:nvPr/>
        </p:nvSpPr>
        <p:spPr>
          <a:xfrm>
            <a:off x="693597" y="1437894"/>
            <a:ext cx="10906812" cy="4401205"/>
          </a:xfrm>
          <a:prstGeom prst="rect">
            <a:avLst/>
          </a:prstGeom>
          <a:solidFill>
            <a:schemeClr val="bg1"/>
          </a:solidFill>
        </p:spPr>
        <p:txBody>
          <a:bodyPr wrap="square">
            <a:spAutoFit/>
          </a:bodyPr>
          <a:lstStyle/>
          <a:p>
            <a:pPr algn="just"/>
            <a:r>
              <a:rPr lang="es-ES" sz="2000" dirty="0"/>
              <a:t>[24] Nadie puede estar al servicio de dos señores, pues odiará a uno y amará al otro o apreciará a uno y despreciará al otro. No podéis estar al servicio de Dios y del dinero. [25] Por eso os digo que no andéis angustiados por la comida [y la bebida] para conservar la vida o por el vestido para cubrir el cuerpo. ¿No vale más la vida que el alimento?, ¿el cuerpo más que el vestido? [26] Fijaos en las aves del cielo: no siembran ni cosechan ni recogen en graneros, y sin embargo, vuestro Padre del cielo las alimenta. ¿No valéis vosotros más que ellas? [27] ¿Quién de vosotros puede, por mucho que se inquiete, prolongar un poco su vida? [28] ¿Por qué os angustiáis por el vestido? Mirad cómo crecen los lirios silvestres, sin trabajar ni hilar. [29] Os aseguro que ni Salomón, con todo su fasto, se vistió como uno de ellos. [30] Pues si a la hierba del campo, que hoy crece y mañana la echan al horno, Dios la viste así, ¿no os vestirá mejor a vosotros, hombres de poca fe? [31] En conclusión, no os angustiéis pensando: ¿qué comeremos?, ¿qué beberemos?, ¿con qué nos vestiremos? [32] Todo eso buscan ansiosamente los paganos. Pero vuestro Padre del cielo sabe que tenéis necesidad de todo aquello. [33] Buscad, ante todo el reinado [de Dios] y su justicia, y lo demás os lo darán por añadidura. [34] Así pues, no os preocupéis del mañana, que el mañana se ocupará de sí. A cada día le basta su problema.</a:t>
            </a:r>
            <a:endParaRPr lang="es-ES" sz="2000" b="1" dirty="0">
              <a:solidFill>
                <a:srgbClr val="FF0000"/>
              </a:solidFill>
              <a:latin typeface="Arial" panose="020B0604020202020204" pitchFamily="34" charset="0"/>
              <a:cs typeface="Arial" panose="020B0604020202020204" pitchFamily="34" charset="0"/>
            </a:endParaRPr>
          </a:p>
        </p:txBody>
      </p:sp>
      <p:sp>
        <p:nvSpPr>
          <p:cNvPr id="7" name="CuadroTexto 6"/>
          <p:cNvSpPr txBox="1"/>
          <p:nvPr/>
        </p:nvSpPr>
        <p:spPr>
          <a:xfrm>
            <a:off x="693597" y="728178"/>
            <a:ext cx="10906812" cy="430887"/>
          </a:xfrm>
          <a:prstGeom prst="rect">
            <a:avLst/>
          </a:prstGeom>
          <a:solidFill>
            <a:schemeClr val="bg1"/>
          </a:solidFill>
        </p:spPr>
        <p:txBody>
          <a:bodyPr wrap="square" rtlCol="0">
            <a:spAutoFit/>
          </a:bodyPr>
          <a:lstStyle/>
          <a:p>
            <a:pPr algn="r"/>
            <a:r>
              <a:rPr lang="es-ES" sz="1600" dirty="0">
                <a:solidFill>
                  <a:srgbClr val="00B050"/>
                </a:solidFill>
                <a:latin typeface="Arial Black" panose="020B0A04020102020204" pitchFamily="34" charset="0"/>
                <a:cs typeface="Agent Orange" panose="00000400000000000000" pitchFamily="2" charset="0"/>
              </a:rPr>
              <a:t>(26 DE FEBERO 2017) </a:t>
            </a:r>
            <a:r>
              <a:rPr lang="es-ES" sz="2200" dirty="0">
                <a:solidFill>
                  <a:srgbClr val="00B050"/>
                </a:solidFill>
                <a:latin typeface="Arial Black" panose="020B0A04020102020204" pitchFamily="34" charset="0"/>
                <a:cs typeface="Agent Orange" panose="00000400000000000000" pitchFamily="2" charset="0"/>
              </a:rPr>
              <a:t>VIII DOMINGO </a:t>
            </a:r>
            <a:r>
              <a:rPr lang="es-ES" dirty="0">
                <a:solidFill>
                  <a:srgbClr val="00B050"/>
                </a:solidFill>
                <a:latin typeface="Arial Black" panose="020B0A04020102020204" pitchFamily="34" charset="0"/>
                <a:cs typeface="Agent Orange" panose="00000400000000000000" pitchFamily="2" charset="0"/>
              </a:rPr>
              <a:t>T O  Ciclo A      </a:t>
            </a:r>
            <a:r>
              <a:rPr lang="es-ES" sz="1400" dirty="0">
                <a:solidFill>
                  <a:srgbClr val="00B050"/>
                </a:solidFill>
                <a:latin typeface="Arial Black" panose="020B0A04020102020204" pitchFamily="34" charset="0"/>
                <a:cs typeface="Agent Orange" panose="00000400000000000000" pitchFamily="2" charset="0"/>
              </a:rPr>
              <a:t>Mt</a:t>
            </a:r>
            <a:r>
              <a:rPr lang="es-ES" dirty="0">
                <a:solidFill>
                  <a:srgbClr val="00B050"/>
                </a:solidFill>
                <a:latin typeface="Arial Black" panose="020B0A04020102020204" pitchFamily="34" charset="0"/>
                <a:cs typeface="Agent Orange" panose="00000400000000000000" pitchFamily="2" charset="0"/>
              </a:rPr>
              <a:t> </a:t>
            </a:r>
            <a:r>
              <a:rPr lang="es-ES" sz="1400" dirty="0">
                <a:solidFill>
                  <a:srgbClr val="00B050"/>
                </a:solidFill>
                <a:latin typeface="Arial Black" panose="020B0A04020102020204" pitchFamily="34" charset="0"/>
                <a:cs typeface="Agent Orange" panose="00000400000000000000" pitchFamily="2" charset="0"/>
              </a:rPr>
              <a:t>6,24-34</a:t>
            </a:r>
          </a:p>
        </p:txBody>
      </p:sp>
    </p:spTree>
    <p:extLst>
      <p:ext uri="{BB962C8B-B14F-4D97-AF65-F5344CB8AC3E}">
        <p14:creationId xmlns:p14="http://schemas.microsoft.com/office/powerpoint/2010/main" val="2138991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3596" y="767316"/>
            <a:ext cx="10823427" cy="5632311"/>
          </a:xfrm>
          <a:prstGeom prst="rect">
            <a:avLst/>
          </a:prstGeom>
          <a:solidFill>
            <a:schemeClr val="bg1"/>
          </a:solidFill>
        </p:spPr>
        <p:txBody>
          <a:bodyPr wrap="square">
            <a:spAutoFit/>
          </a:bodyPr>
          <a:lstStyle/>
          <a:p>
            <a:pPr algn="just"/>
            <a:r>
              <a:rPr lang="es-ES" sz="2000" b="1" dirty="0">
                <a:latin typeface="Arial" panose="020B0604020202020204" pitchFamily="34" charset="0"/>
                <a:cs typeface="Arial" panose="020B0604020202020204" pitchFamily="34" charset="0"/>
              </a:rPr>
              <a:t>Estamos escuchando el Evangelio de Mateo. </a:t>
            </a:r>
          </a:p>
          <a:p>
            <a:pPr algn="just"/>
            <a:endParaRPr lang="es-ES" sz="2000" b="1"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Jesús nos vuelve a interrogar y nos pregunta por lo que consideramos importante.</a:t>
            </a:r>
          </a:p>
          <a:p>
            <a:pPr algn="just"/>
            <a:r>
              <a:rPr lang="es-ES" sz="2000" b="1" dirty="0">
                <a:latin typeface="Arial" panose="020B0604020202020204" pitchFamily="34" charset="0"/>
                <a:cs typeface="Arial" panose="020B0604020202020204" pitchFamily="34" charset="0"/>
              </a:rPr>
              <a:t>¿a qué damos valor por encima de otras cosas? ¿Qué es lo que nos importa?: ¿las cosas materiales? ¿las personas? ¿la familia? ¿ el dinero? ¿el móvil? ¿los amigos?. </a:t>
            </a:r>
          </a:p>
          <a:p>
            <a:pPr algn="just"/>
            <a:endParaRPr lang="es-ES" sz="2000" b="1"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TODO ES NECESARIO EN SU JUSTA MEDIDA </a:t>
            </a:r>
          </a:p>
          <a:p>
            <a:pPr algn="just"/>
            <a:r>
              <a:rPr lang="es-ES" sz="2000" b="1" dirty="0">
                <a:latin typeface="Arial" panose="020B0604020202020204" pitchFamily="34" charset="0"/>
                <a:cs typeface="Arial" panose="020B0604020202020204" pitchFamily="34" charset="0"/>
              </a:rPr>
              <a:t>Y NECESITAMOS EQUILIBRIO EN LA VIDA</a:t>
            </a:r>
            <a:endParaRPr lang="es-ES" sz="2000" dirty="0">
              <a:latin typeface="Arial" panose="020B0604020202020204" pitchFamily="34" charset="0"/>
              <a:cs typeface="Arial" panose="020B0604020202020204" pitchFamily="34" charset="0"/>
            </a:endParaRPr>
          </a:p>
          <a:p>
            <a:pPr algn="just"/>
            <a:endParaRPr lang="es-ES" sz="2000" b="1" dirty="0">
              <a:solidFill>
                <a:srgbClr val="0070C0"/>
              </a:solidFill>
              <a:latin typeface="Arial" panose="020B0604020202020204" pitchFamily="34" charset="0"/>
              <a:cs typeface="Arial" panose="020B0604020202020204" pitchFamily="34" charset="0"/>
            </a:endParaRPr>
          </a:p>
          <a:p>
            <a:pPr algn="just"/>
            <a:endParaRPr lang="es-ES" sz="2000" b="1" dirty="0">
              <a:solidFill>
                <a:srgbClr val="0070C0"/>
              </a:solidFill>
              <a:latin typeface="Arial" panose="020B0604020202020204" pitchFamily="34" charset="0"/>
              <a:cs typeface="Arial" panose="020B0604020202020204" pitchFamily="34" charset="0"/>
            </a:endParaRPr>
          </a:p>
          <a:p>
            <a:pPr algn="just"/>
            <a:endParaRPr lang="es-ES" sz="2000" b="1" dirty="0">
              <a:solidFill>
                <a:srgbClr val="0070C0"/>
              </a:solidFill>
              <a:latin typeface="Arial" panose="020B0604020202020204" pitchFamily="34" charset="0"/>
              <a:cs typeface="Arial" panose="020B0604020202020204" pitchFamily="34" charset="0"/>
            </a:endParaRPr>
          </a:p>
          <a:p>
            <a:pPr algn="just"/>
            <a:r>
              <a:rPr lang="es-ES" sz="2000" b="1" dirty="0">
                <a:solidFill>
                  <a:srgbClr val="0070C0"/>
                </a:solidFill>
                <a:latin typeface="Arial" panose="020B0604020202020204" pitchFamily="34" charset="0"/>
                <a:cs typeface="Arial" panose="020B0604020202020204" pitchFamily="34" charset="0"/>
              </a:rPr>
              <a:t>Y TÚ:  ¿qué valoras más en tu día a día? ¿qué te hace feliz? ¿a qué das importancia?</a:t>
            </a:r>
          </a:p>
          <a:p>
            <a:pPr algn="just"/>
            <a:endParaRPr lang="es-ES" sz="2000" b="1" dirty="0">
              <a:latin typeface="Arial" panose="020B0604020202020204" pitchFamily="34" charset="0"/>
              <a:cs typeface="Arial" panose="020B0604020202020204" pitchFamily="34" charset="0"/>
            </a:endParaRPr>
          </a:p>
          <a:p>
            <a:pPr algn="just"/>
            <a:endParaRPr lang="es-ES" sz="2000" b="1" dirty="0">
              <a:latin typeface="Arial" panose="020B0604020202020204" pitchFamily="34" charset="0"/>
              <a:cs typeface="Arial" panose="020B0604020202020204" pitchFamily="34" charset="0"/>
            </a:endParaRPr>
          </a:p>
          <a:p>
            <a:pPr algn="just"/>
            <a:endParaRPr lang="es-ES" sz="2000" b="1" dirty="0">
              <a:latin typeface="Arial" panose="020B0604020202020204" pitchFamily="34" charset="0"/>
              <a:cs typeface="Arial" panose="020B0604020202020204" pitchFamily="34" charset="0"/>
            </a:endParaRPr>
          </a:p>
          <a:p>
            <a:pPr algn="ctr"/>
            <a:r>
              <a:rPr lang="es-ES" sz="2000" b="1" dirty="0">
                <a:solidFill>
                  <a:srgbClr val="FF0000"/>
                </a:solidFill>
                <a:latin typeface="Arial" panose="020B0604020202020204" pitchFamily="34" charset="0"/>
                <a:cs typeface="Arial" panose="020B0604020202020204" pitchFamily="34" charset="0"/>
              </a:rPr>
              <a:t>RECUERDA LA VIDA FUNCIONA,</a:t>
            </a:r>
          </a:p>
          <a:p>
            <a:pPr algn="ctr"/>
            <a:r>
              <a:rPr lang="es-ES" sz="2000" b="1" dirty="0">
                <a:solidFill>
                  <a:srgbClr val="FF0000"/>
                </a:solidFill>
                <a:latin typeface="Arial" panose="020B0604020202020204" pitchFamily="34" charset="0"/>
                <a:cs typeface="Arial" panose="020B0604020202020204" pitchFamily="34" charset="0"/>
              </a:rPr>
              <a:t> SI HAY UN JUSTO EQUILIBRIO </a:t>
            </a:r>
          </a:p>
          <a:p>
            <a:pPr algn="ctr"/>
            <a:r>
              <a:rPr lang="es-ES" sz="2000" b="1" dirty="0">
                <a:solidFill>
                  <a:srgbClr val="FF0000"/>
                </a:solidFill>
                <a:latin typeface="Arial" panose="020B0604020202020204" pitchFamily="34" charset="0"/>
                <a:cs typeface="Arial" panose="020B0604020202020204" pitchFamily="34" charset="0"/>
              </a:rPr>
              <a:t>EN EL USO DE LO QUE NECESITAMOS PARA VIVIR</a:t>
            </a:r>
          </a:p>
        </p:txBody>
      </p:sp>
      <p:sp>
        <p:nvSpPr>
          <p:cNvPr id="5" name="Rectángulo 4"/>
          <p:cNvSpPr/>
          <p:nvPr/>
        </p:nvSpPr>
        <p:spPr>
          <a:xfrm>
            <a:off x="693597" y="255598"/>
            <a:ext cx="10823427" cy="400110"/>
          </a:xfrm>
          <a:prstGeom prst="rect">
            <a:avLst/>
          </a:prstGeom>
          <a:solidFill>
            <a:schemeClr val="bg1"/>
          </a:solidFill>
        </p:spPr>
        <p:txBody>
          <a:bodyPr wrap="square">
            <a:spAutoFit/>
          </a:bodyPr>
          <a:lstStyle/>
          <a:p>
            <a:pPr algn="just"/>
            <a:r>
              <a:rPr lang="es-ES" sz="2000" b="1" dirty="0">
                <a:solidFill>
                  <a:schemeClr val="accent2"/>
                </a:solidFill>
                <a:latin typeface="Arial" panose="020B0604020202020204" pitchFamily="34" charset="0"/>
                <a:cs typeface="Arial" panose="020B0604020202020204" pitchFamily="34" charset="0"/>
              </a:rPr>
              <a:t>2º SUGERENCIAS PARA EL COMENTARIO CON LOS ALUMNOS</a:t>
            </a:r>
          </a:p>
        </p:txBody>
      </p:sp>
    </p:spTree>
    <p:extLst>
      <p:ext uri="{BB962C8B-B14F-4D97-AF65-F5344CB8AC3E}">
        <p14:creationId xmlns:p14="http://schemas.microsoft.com/office/powerpoint/2010/main" val="1697709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3597" y="255598"/>
            <a:ext cx="10823427" cy="400110"/>
          </a:xfrm>
          <a:prstGeom prst="rect">
            <a:avLst/>
          </a:prstGeom>
          <a:solidFill>
            <a:schemeClr val="bg1"/>
          </a:solidFill>
        </p:spPr>
        <p:txBody>
          <a:bodyPr wrap="square">
            <a:spAutoFit/>
          </a:bodyPr>
          <a:lstStyle/>
          <a:p>
            <a:pPr algn="just"/>
            <a:r>
              <a:rPr lang="es-ES" sz="2000" b="1" dirty="0">
                <a:solidFill>
                  <a:schemeClr val="accent2"/>
                </a:solidFill>
                <a:latin typeface="Arial" panose="020B0604020202020204" pitchFamily="34" charset="0"/>
                <a:cs typeface="Arial" panose="020B0604020202020204" pitchFamily="34" charset="0"/>
              </a:rPr>
              <a:t>3.- OTROS RECURSOS</a:t>
            </a:r>
          </a:p>
        </p:txBody>
      </p:sp>
      <p:sp>
        <p:nvSpPr>
          <p:cNvPr id="3" name="Rectángulo 2"/>
          <p:cNvSpPr/>
          <p:nvPr/>
        </p:nvSpPr>
        <p:spPr>
          <a:xfrm>
            <a:off x="1393348" y="1295495"/>
            <a:ext cx="7653057" cy="954107"/>
          </a:xfrm>
          <a:prstGeom prst="rect">
            <a:avLst/>
          </a:prstGeom>
          <a:solidFill>
            <a:schemeClr val="bg1"/>
          </a:solidFill>
        </p:spPr>
        <p:txBody>
          <a:bodyPr wrap="none">
            <a:spAutoFit/>
          </a:bodyPr>
          <a:lstStyle/>
          <a:p>
            <a:r>
              <a:rPr lang="es-ES" sz="2800" dirty="0">
                <a:hlinkClick r:id="rId2"/>
              </a:rPr>
              <a:t>https://www.youtube.com/watch?v=fEvNEl8unRM</a:t>
            </a:r>
            <a:endParaRPr lang="es-ES" sz="2800" dirty="0"/>
          </a:p>
          <a:p>
            <a:r>
              <a:rPr lang="es-ES" sz="2800" dirty="0"/>
              <a:t>VIDEO DEL EVANGELIO. VERBO DIVINO.</a:t>
            </a:r>
          </a:p>
        </p:txBody>
      </p:sp>
      <p:sp>
        <p:nvSpPr>
          <p:cNvPr id="5" name="Rectángulo 4"/>
          <p:cNvSpPr/>
          <p:nvPr/>
        </p:nvSpPr>
        <p:spPr>
          <a:xfrm>
            <a:off x="1393348" y="2554432"/>
            <a:ext cx="6666570" cy="954107"/>
          </a:xfrm>
          <a:prstGeom prst="rect">
            <a:avLst/>
          </a:prstGeom>
          <a:solidFill>
            <a:schemeClr val="bg1"/>
          </a:solidFill>
        </p:spPr>
        <p:txBody>
          <a:bodyPr wrap="square">
            <a:spAutoFit/>
          </a:bodyPr>
          <a:lstStyle/>
          <a:p>
            <a:r>
              <a:rPr lang="es-ES" sz="2800" dirty="0">
                <a:hlinkClick r:id="rId3"/>
              </a:rPr>
              <a:t>http://www.pastoralsj.org/</a:t>
            </a:r>
            <a:endParaRPr lang="es-ES" sz="2800" dirty="0"/>
          </a:p>
          <a:p>
            <a:endParaRPr lang="es-ES" sz="2800" dirty="0"/>
          </a:p>
        </p:txBody>
      </p:sp>
      <p:sp>
        <p:nvSpPr>
          <p:cNvPr id="6" name="Rectángulo 5"/>
          <p:cNvSpPr/>
          <p:nvPr/>
        </p:nvSpPr>
        <p:spPr>
          <a:xfrm>
            <a:off x="1393348" y="3813369"/>
            <a:ext cx="6600582" cy="954107"/>
          </a:xfrm>
          <a:prstGeom prst="rect">
            <a:avLst/>
          </a:prstGeom>
          <a:solidFill>
            <a:schemeClr val="bg1"/>
          </a:solidFill>
        </p:spPr>
        <p:txBody>
          <a:bodyPr wrap="square">
            <a:spAutoFit/>
          </a:bodyPr>
          <a:lstStyle/>
          <a:p>
            <a:r>
              <a:rPr lang="es-ES" sz="2800" dirty="0">
                <a:hlinkClick r:id="rId4"/>
              </a:rPr>
              <a:t>http://www.feadulta.com/es/</a:t>
            </a:r>
            <a:endParaRPr lang="es-ES" sz="2800" dirty="0"/>
          </a:p>
          <a:p>
            <a:endParaRPr lang="es-ES" sz="2800" dirty="0"/>
          </a:p>
        </p:txBody>
      </p:sp>
    </p:spTree>
    <p:extLst>
      <p:ext uri="{BB962C8B-B14F-4D97-AF65-F5344CB8AC3E}">
        <p14:creationId xmlns:p14="http://schemas.microsoft.com/office/powerpoint/2010/main" val="3209614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t="2722" b="7278"/>
          <a:stretch/>
        </p:blipFill>
        <p:spPr>
          <a:xfrm>
            <a:off x="20" y="10"/>
            <a:ext cx="12191980" cy="6857990"/>
          </a:xfrm>
          <a:prstGeom prst="rect">
            <a:avLst/>
          </a:prstGeom>
        </p:spPr>
      </p:pic>
    </p:spTree>
    <p:extLst>
      <p:ext uri="{BB962C8B-B14F-4D97-AF65-F5344CB8AC3E}">
        <p14:creationId xmlns:p14="http://schemas.microsoft.com/office/powerpoint/2010/main" val="74331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22170" y="235670"/>
            <a:ext cx="10906812" cy="1077218"/>
          </a:xfrm>
          <a:prstGeom prst="rect">
            <a:avLst/>
          </a:prstGeom>
          <a:solidFill>
            <a:schemeClr val="bg1"/>
          </a:solidFill>
        </p:spPr>
        <p:txBody>
          <a:bodyPr wrap="square" rtlCol="0">
            <a:spAutoFit/>
          </a:bodyPr>
          <a:lstStyle/>
          <a:p>
            <a:pPr algn="r"/>
            <a:r>
              <a:rPr lang="es-ES" sz="4400" dirty="0">
                <a:latin typeface="Agent Orange" panose="00000400000000000000" pitchFamily="2" charset="0"/>
                <a:cs typeface="Agent Orange" panose="00000400000000000000" pitchFamily="2" charset="0"/>
              </a:rPr>
              <a:t>desmigando el evangelio</a:t>
            </a:r>
          </a:p>
          <a:p>
            <a:pPr algn="r"/>
            <a:r>
              <a:rPr lang="es-ES" sz="2000" dirty="0">
                <a:latin typeface="Agent Orange" panose="00000400000000000000" pitchFamily="2" charset="0"/>
                <a:cs typeface="Agent Orange" panose="00000400000000000000" pitchFamily="2" charset="0"/>
              </a:rPr>
              <a:t>Curso 2016-17</a:t>
            </a:r>
          </a:p>
        </p:txBody>
      </p:sp>
      <p:sp>
        <p:nvSpPr>
          <p:cNvPr id="6" name="CuadroTexto 5"/>
          <p:cNvSpPr txBox="1"/>
          <p:nvPr/>
        </p:nvSpPr>
        <p:spPr>
          <a:xfrm>
            <a:off x="622170" y="1296597"/>
            <a:ext cx="10906812" cy="430887"/>
          </a:xfrm>
          <a:prstGeom prst="rect">
            <a:avLst/>
          </a:prstGeom>
          <a:solidFill>
            <a:schemeClr val="bg1"/>
          </a:solidFill>
        </p:spPr>
        <p:txBody>
          <a:bodyPr wrap="square" rtlCol="0">
            <a:spAutoFit/>
          </a:bodyPr>
          <a:lstStyle/>
          <a:p>
            <a:pPr algn="r"/>
            <a:r>
              <a:rPr lang="es-ES" sz="1600" dirty="0">
                <a:solidFill>
                  <a:srgbClr val="00B050"/>
                </a:solidFill>
                <a:latin typeface="Arial Black" panose="020B0A04020102020204" pitchFamily="34" charset="0"/>
                <a:cs typeface="Agent Orange" panose="00000400000000000000" pitchFamily="2" charset="0"/>
              </a:rPr>
              <a:t>(26 DE FEBRERO 2017) </a:t>
            </a:r>
            <a:r>
              <a:rPr lang="es-ES" sz="2200" dirty="0">
                <a:solidFill>
                  <a:srgbClr val="00B050"/>
                </a:solidFill>
                <a:latin typeface="Arial Black" panose="020B0A04020102020204" pitchFamily="34" charset="0"/>
                <a:cs typeface="Agent Orange" panose="00000400000000000000" pitchFamily="2" charset="0"/>
              </a:rPr>
              <a:t>VIII DOMINGO </a:t>
            </a:r>
            <a:r>
              <a:rPr lang="es-ES" dirty="0">
                <a:solidFill>
                  <a:srgbClr val="00B050"/>
                </a:solidFill>
                <a:latin typeface="Arial Black" panose="020B0A04020102020204" pitchFamily="34" charset="0"/>
                <a:cs typeface="Agent Orange" panose="00000400000000000000" pitchFamily="2" charset="0"/>
              </a:rPr>
              <a:t>T O  Ciclo A      </a:t>
            </a:r>
            <a:r>
              <a:rPr lang="es-ES" sz="1400" dirty="0">
                <a:solidFill>
                  <a:srgbClr val="00B050"/>
                </a:solidFill>
                <a:latin typeface="Arial Black" panose="020B0A04020102020204" pitchFamily="34" charset="0"/>
                <a:cs typeface="Agent Orange" panose="00000400000000000000" pitchFamily="2" charset="0"/>
              </a:rPr>
              <a:t>Mt</a:t>
            </a:r>
            <a:r>
              <a:rPr lang="es-ES" dirty="0">
                <a:solidFill>
                  <a:srgbClr val="00B050"/>
                </a:solidFill>
                <a:latin typeface="Arial Black" panose="020B0A04020102020204" pitchFamily="34" charset="0"/>
                <a:cs typeface="Agent Orange" panose="00000400000000000000" pitchFamily="2" charset="0"/>
              </a:rPr>
              <a:t> </a:t>
            </a:r>
            <a:r>
              <a:rPr lang="es-ES" sz="1400" dirty="0">
                <a:solidFill>
                  <a:srgbClr val="00B050"/>
                </a:solidFill>
                <a:latin typeface="Arial Black" panose="020B0A04020102020204" pitchFamily="34" charset="0"/>
                <a:cs typeface="Agent Orange" panose="00000400000000000000" pitchFamily="2" charset="0"/>
              </a:rPr>
              <a:t>6,24-34</a:t>
            </a:r>
            <a:endParaRPr lang="es-ES" sz="2000" dirty="0">
              <a:solidFill>
                <a:srgbClr val="00B050"/>
              </a:solidFill>
              <a:latin typeface="Arial Black" panose="020B0A04020102020204" pitchFamily="34" charset="0"/>
              <a:cs typeface="Agent Orange" panose="00000400000000000000" pitchFamily="2" charset="0"/>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70" y="1727484"/>
            <a:ext cx="10906812" cy="4866356"/>
          </a:xfrm>
          <a:prstGeom prst="rect">
            <a:avLst/>
          </a:prstGeom>
        </p:spPr>
      </p:pic>
    </p:spTree>
    <p:extLst>
      <p:ext uri="{BB962C8B-B14F-4D97-AF65-F5344CB8AC3E}">
        <p14:creationId xmlns:p14="http://schemas.microsoft.com/office/powerpoint/2010/main" val="3416019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9596" y="643467"/>
            <a:ext cx="6752807" cy="5571066"/>
          </a:xfrm>
          <a:prstGeom prst="rect">
            <a:avLst/>
          </a:prstGeom>
        </p:spPr>
      </p:pic>
    </p:spTree>
    <p:extLst>
      <p:ext uri="{BB962C8B-B14F-4D97-AF65-F5344CB8AC3E}">
        <p14:creationId xmlns:p14="http://schemas.microsoft.com/office/powerpoint/2010/main" val="1685227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F9D3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t="27278" r="1" b="1"/>
          <a:stretch/>
        </p:blipFill>
        <p:spPr>
          <a:xfrm>
            <a:off x="643467" y="643467"/>
            <a:ext cx="10905066" cy="5571066"/>
          </a:xfrm>
          <a:prstGeom prst="rect">
            <a:avLst/>
          </a:prstGeom>
        </p:spPr>
      </p:pic>
    </p:spTree>
    <p:extLst>
      <p:ext uri="{BB962C8B-B14F-4D97-AF65-F5344CB8AC3E}">
        <p14:creationId xmlns:p14="http://schemas.microsoft.com/office/powerpoint/2010/main" val="310273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222" y="1123527"/>
            <a:ext cx="9397551" cy="4604800"/>
          </a:xfrm>
          <a:prstGeom prst="rect">
            <a:avLst/>
          </a:prstGeom>
        </p:spPr>
      </p:pic>
    </p:spTree>
    <p:extLst>
      <p:ext uri="{BB962C8B-B14F-4D97-AF65-F5344CB8AC3E}">
        <p14:creationId xmlns:p14="http://schemas.microsoft.com/office/powerpoint/2010/main" val="1961409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5324" y="463380"/>
            <a:ext cx="5717513" cy="5878532"/>
          </a:xfrm>
          <a:prstGeom prst="rect">
            <a:avLst/>
          </a:prstGeom>
          <a:solidFill>
            <a:schemeClr val="bg1"/>
          </a:solidFill>
        </p:spPr>
        <p:txBody>
          <a:bodyPr wrap="square">
            <a:spAutoFit/>
          </a:bodyPr>
          <a:lstStyle/>
          <a:p>
            <a:r>
              <a:rPr lang="es-ES" sz="2000" dirty="0"/>
              <a:t>Estamos casi al final del sermón del monte de Mateo. Al proponer la lectura del evangelio de hoy, la liturgia se ha saltado tres temas importantísimos del relato: limosna, oración y ayuno. Son temas más propios de la cuaresma que estamos a punto de empezar y que se tratarán allí ampliamente.</a:t>
            </a:r>
          </a:p>
          <a:p>
            <a:endParaRPr lang="es-ES" sz="2000" dirty="0"/>
          </a:p>
          <a:p>
            <a:pPr algn="just"/>
            <a:r>
              <a:rPr lang="es-ES" sz="2400" b="1" dirty="0"/>
              <a:t>Hoy se nos propone una seria reflexión sobre lo que es importante y lo que es secundario a la hora de determinar los objetivos de nuestra vida.</a:t>
            </a:r>
          </a:p>
          <a:p>
            <a:endParaRPr lang="es-ES" sz="2000" dirty="0"/>
          </a:p>
          <a:p>
            <a:pPr algn="just"/>
            <a:r>
              <a:rPr lang="es-ES" sz="2000" dirty="0"/>
              <a:t>Lo realmente importante lo tendremos siempre porque no depende de nosotros, sino de Dios mismo. La confianza total tiene que estar fundamentada en esta realidad. Aunque lo secundario nos falle, mi confianza en lo esencial debe permanecer inalterable.</a:t>
            </a: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b="10531"/>
          <a:stretch/>
        </p:blipFill>
        <p:spPr>
          <a:xfrm>
            <a:off x="6202836" y="463380"/>
            <a:ext cx="5750945" cy="5878532"/>
          </a:xfrm>
          <a:prstGeom prst="rect">
            <a:avLst/>
          </a:prstGeom>
        </p:spPr>
      </p:pic>
    </p:spTree>
    <p:extLst>
      <p:ext uri="{BB962C8B-B14F-4D97-AF65-F5344CB8AC3E}">
        <p14:creationId xmlns:p14="http://schemas.microsoft.com/office/powerpoint/2010/main" val="491394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297864" y="138232"/>
            <a:ext cx="6645896" cy="6555641"/>
          </a:xfrm>
          <a:prstGeom prst="rect">
            <a:avLst/>
          </a:prstGeom>
          <a:solidFill>
            <a:schemeClr val="bg1"/>
          </a:solidFill>
        </p:spPr>
        <p:txBody>
          <a:bodyPr wrap="square">
            <a:spAutoFit/>
          </a:bodyPr>
          <a:lstStyle/>
          <a:p>
            <a:pPr algn="just"/>
            <a:r>
              <a:rPr lang="es-ES" sz="2000" b="1" dirty="0">
                <a:solidFill>
                  <a:srgbClr val="FF0000"/>
                </a:solidFill>
              </a:rPr>
              <a:t>No es un tema fácil el que nos propone el evangelio de hoy. Lo que nos pide Jesús es un equilibrio entre lo material y lo espiritual, muy difícil de conseguir. Se puede pecar por los dos extremos.</a:t>
            </a:r>
          </a:p>
          <a:p>
            <a:pPr algn="just"/>
            <a:endParaRPr lang="es-ES" sz="2000" dirty="0"/>
          </a:p>
          <a:p>
            <a:pPr algn="just"/>
            <a:r>
              <a:rPr lang="es-ES" sz="2000" b="1" dirty="0"/>
              <a:t>Estar volcado sobre lo material </a:t>
            </a:r>
            <a:r>
              <a:rPr lang="es-ES" sz="2000" dirty="0"/>
              <a:t>buscando todas las seguridades para satisfacer mis necesidades materiales y de esta manera olvidarse de que el ser humano debe aspirar a algo más que las exigencias de los instintos y sentidos.</a:t>
            </a:r>
          </a:p>
          <a:p>
            <a:pPr algn="just"/>
            <a:endParaRPr lang="es-ES" sz="2000" dirty="0"/>
          </a:p>
          <a:p>
            <a:pPr algn="just"/>
            <a:r>
              <a:rPr lang="es-ES" sz="2000" b="1" dirty="0"/>
              <a:t>O por otra parte, despreocuparse completamente de procurar </a:t>
            </a:r>
            <a:r>
              <a:rPr lang="es-ES" sz="2000" dirty="0"/>
              <a:t>el sustento el vestido y todo lo que es imprescindible para conservar la vida, olvidando que tengo obligación de mantenerla. Ya Pablo vio este peligro y decía en una ocasión: "El que no trabaja, que no coma..."</a:t>
            </a:r>
          </a:p>
          <a:p>
            <a:pPr algn="just"/>
            <a:endParaRPr lang="es-ES" sz="2000" dirty="0"/>
          </a:p>
          <a:p>
            <a:pPr algn="just"/>
            <a:r>
              <a:rPr lang="es-ES" sz="2000" b="1" dirty="0">
                <a:solidFill>
                  <a:srgbClr val="0070C0"/>
                </a:solidFill>
              </a:rPr>
              <a:t>No se nos pide que nos despreocupemos de las cosas materiales sino que no nos agobiemos por satisfacer esas necesidades. Tenemos obligación de procurar lo necesario para la vida, pero sin poner el objetivo de la existencia en ello. Comer para vivir y no vivir para comer.</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133" y="138231"/>
            <a:ext cx="4916731" cy="6555641"/>
          </a:xfrm>
          <a:prstGeom prst="rect">
            <a:avLst/>
          </a:prstGeom>
        </p:spPr>
      </p:pic>
    </p:spTree>
    <p:extLst>
      <p:ext uri="{BB962C8B-B14F-4D97-AF65-F5344CB8AC3E}">
        <p14:creationId xmlns:p14="http://schemas.microsoft.com/office/powerpoint/2010/main" val="1465485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2549" y="298488"/>
            <a:ext cx="5288438" cy="6247864"/>
          </a:xfrm>
          <a:prstGeom prst="rect">
            <a:avLst/>
          </a:prstGeom>
          <a:solidFill>
            <a:schemeClr val="bg1"/>
          </a:solidFill>
        </p:spPr>
        <p:txBody>
          <a:bodyPr wrap="square">
            <a:spAutoFit/>
          </a:bodyPr>
          <a:lstStyle/>
          <a:p>
            <a:pPr algn="just"/>
            <a:r>
              <a:rPr lang="es-ES" sz="2000" dirty="0"/>
              <a:t>Es decir, preocuparme por satisfacer las necesidades de mi cuerpo, pero no quedarme simplemente en eso, sino buscar, además, mi plenitud como persona.</a:t>
            </a:r>
          </a:p>
          <a:p>
            <a:endParaRPr lang="es-ES" sz="700" dirty="0"/>
          </a:p>
          <a:p>
            <a:pPr algn="just"/>
            <a:r>
              <a:rPr lang="es-ES" sz="2000" b="1" dirty="0">
                <a:solidFill>
                  <a:srgbClr val="FF0000"/>
                </a:solidFill>
              </a:rPr>
              <a:t>No se trata de una nueva escala de valores que Jesús se haya sacado de la manga. </a:t>
            </a:r>
            <a:r>
              <a:rPr lang="es-ES" sz="2400" b="1" dirty="0">
                <a:solidFill>
                  <a:srgbClr val="FF0000"/>
                </a:solidFill>
              </a:rPr>
              <a:t>Se trata de tomar conciencia, como él, de que las exigencias de mi verdadero ser tienen un valor superior a todas las exigencias biológicas y sicológicas.</a:t>
            </a:r>
          </a:p>
          <a:p>
            <a:pPr algn="just"/>
            <a:endParaRPr lang="es-ES" sz="500" dirty="0"/>
          </a:p>
          <a:p>
            <a:pPr algn="just"/>
            <a:r>
              <a:rPr lang="es-ES" sz="2800" b="1" dirty="0">
                <a:solidFill>
                  <a:srgbClr val="0070C0"/>
                </a:solidFill>
              </a:rPr>
              <a:t>Mientras no descubra mi verdadero ser y sus exigencias, será inútil que me dedica a hacer programaciones o a renunciar a lo que sigo pensando que es lo más importante para mí.</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987" y="298488"/>
            <a:ext cx="6551627" cy="6247864"/>
          </a:xfrm>
          <a:prstGeom prst="rect">
            <a:avLst/>
          </a:prstGeom>
        </p:spPr>
      </p:pic>
    </p:spTree>
    <p:extLst>
      <p:ext uri="{BB962C8B-B14F-4D97-AF65-F5344CB8AC3E}">
        <p14:creationId xmlns:p14="http://schemas.microsoft.com/office/powerpoint/2010/main" val="136333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2549" y="298488"/>
            <a:ext cx="6532776" cy="6247864"/>
          </a:xfrm>
          <a:prstGeom prst="rect">
            <a:avLst/>
          </a:prstGeom>
          <a:solidFill>
            <a:schemeClr val="bg1"/>
          </a:solidFill>
        </p:spPr>
        <p:txBody>
          <a:bodyPr wrap="square">
            <a:spAutoFit/>
          </a:bodyPr>
          <a:lstStyle/>
          <a:p>
            <a:pPr algn="just"/>
            <a:r>
              <a:rPr lang="es-ES" sz="2000" dirty="0"/>
              <a:t>Ya en la primera alternativa que propone el texto, deja bien clara la postura del todo el párrafo. No podéis servir a Dios y al dinero.</a:t>
            </a:r>
          </a:p>
          <a:p>
            <a:pPr algn="just"/>
            <a:r>
              <a:rPr lang="es-ES" sz="2000" b="1" dirty="0">
                <a:solidFill>
                  <a:srgbClr val="FF0000"/>
                </a:solidFill>
              </a:rPr>
              <a:t>Debemos recordar que "</a:t>
            </a:r>
            <a:r>
              <a:rPr lang="es-ES" sz="2000" b="1" dirty="0" err="1">
                <a:solidFill>
                  <a:srgbClr val="FF0000"/>
                </a:solidFill>
              </a:rPr>
              <a:t>mammona</a:t>
            </a:r>
            <a:r>
              <a:rPr lang="es-ES" sz="2000" b="1" dirty="0">
                <a:solidFill>
                  <a:srgbClr val="FF0000"/>
                </a:solidFill>
              </a:rPr>
              <a:t>" era el dios dinero, y por lo tanto se trata de un servicio de adoración y sumisión. Esto es muy importante porque demuestra que no nos está haciendo la comparación entre una cosa y Dios, sino la contraposición de dos dioses. La traducción que reflejaría lo que dice el texto griego podría ser: no podéis servir al dios </a:t>
            </a:r>
            <a:r>
              <a:rPr lang="es-ES" sz="2000" b="1" dirty="0" err="1">
                <a:solidFill>
                  <a:srgbClr val="FF0000"/>
                </a:solidFill>
              </a:rPr>
              <a:t>Mammon</a:t>
            </a:r>
            <a:r>
              <a:rPr lang="es-ES" sz="2000" b="1" dirty="0">
                <a:solidFill>
                  <a:srgbClr val="FF0000"/>
                </a:solidFill>
              </a:rPr>
              <a:t> y al verdadero Dios.</a:t>
            </a:r>
          </a:p>
          <a:p>
            <a:pPr algn="just"/>
            <a:endParaRPr lang="es-ES" sz="2000" b="1" dirty="0">
              <a:solidFill>
                <a:srgbClr val="FF0000"/>
              </a:solidFill>
            </a:endParaRPr>
          </a:p>
          <a:p>
            <a:pPr algn="just"/>
            <a:r>
              <a:rPr lang="es-ES" sz="2000" dirty="0"/>
              <a:t>No quiere decir que usar el dinero sea idolatría. Lo que nos destroza es convertirnos en esclavos del dinero, porque esa actitud está manifestando nuestro apego a todo aquello que podemos adquirir con él.</a:t>
            </a:r>
          </a:p>
          <a:p>
            <a:pPr algn="just"/>
            <a:r>
              <a:rPr lang="es-ES" sz="2000" b="1" dirty="0">
                <a:solidFill>
                  <a:srgbClr val="0070C0"/>
                </a:solidFill>
              </a:rPr>
              <a:t>Servir a Dios no significa machacarse</a:t>
            </a:r>
            <a:r>
              <a:rPr lang="es-ES" sz="2000" dirty="0"/>
              <a:t> en aras de un ser superior que me exige pleitesía y vasallaje. Así lo entendieron los seres humanos durante mucho tiempo. </a:t>
            </a:r>
            <a:r>
              <a:rPr lang="es-ES" sz="2000" b="1" dirty="0">
                <a:solidFill>
                  <a:srgbClr val="0070C0"/>
                </a:solidFill>
              </a:rPr>
              <a:t>Se trata de llegar al máximo posible de mi plenitud, respondiendo así a lo que el creador "espera" de mí.</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5325" y="298487"/>
            <a:ext cx="5220390" cy="6247865"/>
          </a:xfrm>
          <a:prstGeom prst="rect">
            <a:avLst/>
          </a:prstGeom>
        </p:spPr>
      </p:pic>
    </p:spTree>
    <p:extLst>
      <p:ext uri="{BB962C8B-B14F-4D97-AF65-F5344CB8AC3E}">
        <p14:creationId xmlns:p14="http://schemas.microsoft.com/office/powerpoint/2010/main" val="314884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2549" y="298488"/>
            <a:ext cx="6353665" cy="6186309"/>
          </a:xfrm>
          <a:prstGeom prst="rect">
            <a:avLst/>
          </a:prstGeom>
          <a:solidFill>
            <a:schemeClr val="bg1"/>
          </a:solidFill>
        </p:spPr>
        <p:txBody>
          <a:bodyPr wrap="square">
            <a:spAutoFit/>
          </a:bodyPr>
          <a:lstStyle/>
          <a:p>
            <a:pPr algn="just"/>
            <a:r>
              <a:rPr lang="es-ES" sz="2800" b="1" dirty="0">
                <a:solidFill>
                  <a:srgbClr val="FF0000"/>
                </a:solidFill>
              </a:rPr>
              <a:t>Dios no puede querer de mí nada para Él. Lo único que espera de mí es que sea yo.</a:t>
            </a:r>
          </a:p>
          <a:p>
            <a:pPr algn="just"/>
            <a:endParaRPr lang="es-ES" sz="2000" dirty="0"/>
          </a:p>
          <a:p>
            <a:pPr algn="just"/>
            <a:r>
              <a:rPr lang="es-ES" sz="2000" dirty="0"/>
              <a:t>No se trata de sacrificarse, sino de descubrir qué es lo mejor para mí, teniendo en cuenta mis posibilidades como ser humano, sin caer en la trampa de conformarme con una vida puramente animal, por muy placentera que pueda ser.</a:t>
            </a:r>
          </a:p>
          <a:p>
            <a:pPr algn="just"/>
            <a:endParaRPr lang="es-ES" sz="2000" dirty="0"/>
          </a:p>
          <a:p>
            <a:pPr algn="just"/>
            <a:r>
              <a:rPr lang="es-ES" sz="2000" b="1" dirty="0">
                <a:solidFill>
                  <a:srgbClr val="0070C0"/>
                </a:solidFill>
              </a:rPr>
              <a:t>No somos lirios, y por lo tanto, tenemos la obligación de "ocuparnos" de las necesidades que nuestra biología exige. </a:t>
            </a:r>
          </a:p>
          <a:p>
            <a:pPr algn="just"/>
            <a:endParaRPr lang="es-ES" sz="2000" b="1" dirty="0">
              <a:solidFill>
                <a:srgbClr val="0070C0"/>
              </a:solidFill>
            </a:endParaRPr>
          </a:p>
          <a:p>
            <a:pPr algn="just"/>
            <a:r>
              <a:rPr lang="es-ES" sz="2000" dirty="0"/>
              <a:t>Tampoco somos pájaros, pero fijaros que los pájaros ya se ocupan de buscar el alimento cada día. No siembran, pero si recogen, aunque no almacenen. Muchos otros animales han aprendido a recoger y almacenar cuando hay abundancia de comida, para disponer de alimentos cuando falten.</a:t>
            </a: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29572" b="8866"/>
          <a:stretch/>
        </p:blipFill>
        <p:spPr>
          <a:xfrm>
            <a:off x="6476213" y="298488"/>
            <a:ext cx="5401559" cy="6186309"/>
          </a:xfrm>
          <a:prstGeom prst="rect">
            <a:avLst/>
          </a:prstGeom>
        </p:spPr>
      </p:pic>
    </p:spTree>
    <p:extLst>
      <p:ext uri="{BB962C8B-B14F-4D97-AF65-F5344CB8AC3E}">
        <p14:creationId xmlns:p14="http://schemas.microsoft.com/office/powerpoint/2010/main" val="1470707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93597" y="599014"/>
            <a:ext cx="10906812" cy="430887"/>
          </a:xfrm>
          <a:prstGeom prst="rect">
            <a:avLst/>
          </a:prstGeom>
          <a:solidFill>
            <a:schemeClr val="bg1"/>
          </a:solidFill>
        </p:spPr>
        <p:txBody>
          <a:bodyPr wrap="square" rtlCol="0">
            <a:spAutoFit/>
          </a:bodyPr>
          <a:lstStyle/>
          <a:p>
            <a:pPr algn="r"/>
            <a:r>
              <a:rPr lang="es-ES" sz="1600" dirty="0">
                <a:solidFill>
                  <a:srgbClr val="00B050"/>
                </a:solidFill>
                <a:latin typeface="Arial Black" panose="020B0A04020102020204" pitchFamily="34" charset="0"/>
                <a:cs typeface="Agent Orange" panose="00000400000000000000" pitchFamily="2" charset="0"/>
              </a:rPr>
              <a:t>(26 DE FEBERO 2017) </a:t>
            </a:r>
            <a:r>
              <a:rPr lang="es-ES" sz="2200" dirty="0">
                <a:solidFill>
                  <a:srgbClr val="00B050"/>
                </a:solidFill>
                <a:latin typeface="Arial Black" panose="020B0A04020102020204" pitchFamily="34" charset="0"/>
                <a:cs typeface="Agent Orange" panose="00000400000000000000" pitchFamily="2" charset="0"/>
              </a:rPr>
              <a:t>VIII DOMINGO </a:t>
            </a:r>
            <a:r>
              <a:rPr lang="es-ES" dirty="0">
                <a:solidFill>
                  <a:srgbClr val="00B050"/>
                </a:solidFill>
                <a:latin typeface="Arial Black" panose="020B0A04020102020204" pitchFamily="34" charset="0"/>
                <a:cs typeface="Agent Orange" panose="00000400000000000000" pitchFamily="2" charset="0"/>
              </a:rPr>
              <a:t>T O  Ciclo A      </a:t>
            </a:r>
            <a:r>
              <a:rPr lang="es-ES" sz="1400" dirty="0">
                <a:solidFill>
                  <a:srgbClr val="00B050"/>
                </a:solidFill>
                <a:latin typeface="Arial Black" panose="020B0A04020102020204" pitchFamily="34" charset="0"/>
                <a:cs typeface="Agent Orange" panose="00000400000000000000" pitchFamily="2" charset="0"/>
              </a:rPr>
              <a:t>Mt</a:t>
            </a:r>
            <a:r>
              <a:rPr lang="es-ES" dirty="0">
                <a:solidFill>
                  <a:srgbClr val="00B050"/>
                </a:solidFill>
                <a:latin typeface="Arial Black" panose="020B0A04020102020204" pitchFamily="34" charset="0"/>
                <a:cs typeface="Agent Orange" panose="00000400000000000000" pitchFamily="2" charset="0"/>
              </a:rPr>
              <a:t> </a:t>
            </a:r>
            <a:r>
              <a:rPr lang="es-ES" sz="1400" dirty="0">
                <a:solidFill>
                  <a:srgbClr val="00B050"/>
                </a:solidFill>
                <a:latin typeface="Arial Black" panose="020B0A04020102020204" pitchFamily="34" charset="0"/>
                <a:cs typeface="Agent Orange" panose="00000400000000000000" pitchFamily="2" charset="0"/>
              </a:rPr>
              <a:t>6,24-34</a:t>
            </a:r>
            <a:endParaRPr lang="es-ES" sz="2000" dirty="0">
              <a:solidFill>
                <a:srgbClr val="00B050"/>
              </a:solidFill>
              <a:latin typeface="Arial Black" panose="020B0A04020102020204" pitchFamily="34" charset="0"/>
              <a:cs typeface="Agent Orange" panose="00000400000000000000" pitchFamily="2" charset="0"/>
            </a:endParaRPr>
          </a:p>
        </p:txBody>
      </p:sp>
      <p:sp>
        <p:nvSpPr>
          <p:cNvPr id="4" name="Rectángulo 3"/>
          <p:cNvSpPr/>
          <p:nvPr/>
        </p:nvSpPr>
        <p:spPr>
          <a:xfrm>
            <a:off x="693597" y="1437894"/>
            <a:ext cx="10906812" cy="4401205"/>
          </a:xfrm>
          <a:prstGeom prst="rect">
            <a:avLst/>
          </a:prstGeom>
          <a:solidFill>
            <a:schemeClr val="bg1"/>
          </a:solidFill>
        </p:spPr>
        <p:txBody>
          <a:bodyPr wrap="square">
            <a:spAutoFit/>
          </a:bodyPr>
          <a:lstStyle/>
          <a:p>
            <a:pPr algn="just"/>
            <a:r>
              <a:rPr lang="es-ES" sz="2000" dirty="0"/>
              <a:t>[24] Nadie puede estar al servicio de dos señores, pues odiará a uno y amará al otro o apreciará a uno y despreciará al otro. No podéis estar al servicio de Dios y del dinero. [25] Por eso os digo que no andéis angustiados por la comida [y la bebida] para conservar la vida o por el vestido para cubrir el cuerpo. ¿No vale más la vida que el alimento?, ¿el cuerpo más que el vestido? [26] Fijaos en las aves del cielo: no siembran ni cosechan ni recogen en graneros, y sin embargo, vuestro Padre del cielo las alimenta. ¿No valéis vosotros más que ellas? [27] ¿Quién de vosotros puede, por mucho que se inquiete, prolongar un poco su vida? [28] ¿Por qué os angustiáis por el vestido? Mirad cómo crecen los lirios silvestres, sin trabajar ni hilar. [29] Os aseguro que ni Salomón, con todo su fasto, se vistió como uno de ellos. [30] Pues si a la hierba del campo, que hoy crece y mañana la echan al horno, Dios la viste así, ¿no os vestirá mejor a vosotros, hombres de poca fe? [31] En conclusión, no os angustiéis pensando: ¿qué comeremos?, ¿qué beberemos?, ¿con qué nos vestiremos? [32] Todo eso buscan ansiosamente los paganos. Pero vuestro Padre del cielo sabe que tenéis necesidad de todo aquello. [33] Buscad, ante todo el reinado [de Dios] y su justicia, y lo demás os lo darán por añadidura. [34] Así pues, no os preocupéis del mañana, que el mañana se ocupará de sí. A cada día le basta su problema.</a:t>
            </a:r>
            <a:endParaRPr lang="es-ES"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08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4305" y="173971"/>
            <a:ext cx="6455287" cy="6309420"/>
          </a:xfrm>
          <a:prstGeom prst="rect">
            <a:avLst/>
          </a:prstGeom>
          <a:solidFill>
            <a:schemeClr val="bg1"/>
          </a:solidFill>
        </p:spPr>
        <p:txBody>
          <a:bodyPr wrap="square">
            <a:spAutoFit/>
          </a:bodyPr>
          <a:lstStyle/>
          <a:p>
            <a:pPr algn="just"/>
            <a:r>
              <a:rPr lang="es-ES" sz="2800" dirty="0">
                <a:solidFill>
                  <a:srgbClr val="FF0000"/>
                </a:solidFill>
              </a:rPr>
              <a:t>Con frecuencia se ha predicado una engañosa confianza en Dios, esperando de Él todo lo que necesitamos aun en los aspectos más peregrinos. </a:t>
            </a:r>
            <a:r>
              <a:rPr lang="es-ES" sz="2000" dirty="0"/>
              <a:t>De muchos santos se ha alabado esta total confianza en Dios e incluso se ha sugerido que esa era la auténtica confianza, y que todo el que no llegara a ella, era imperfecto.</a:t>
            </a:r>
          </a:p>
          <a:p>
            <a:pPr algn="just"/>
            <a:endParaRPr lang="es-ES" sz="2000" dirty="0"/>
          </a:p>
          <a:p>
            <a:pPr algn="just"/>
            <a:r>
              <a:rPr lang="es-ES" sz="2000" b="1" dirty="0">
                <a:solidFill>
                  <a:srgbClr val="0070C0"/>
                </a:solidFill>
              </a:rPr>
              <a:t>Dejar en manos de Dios la satisfacción de mis necesidades biológicas es una falta total de responsabilidad, </a:t>
            </a:r>
            <a:r>
              <a:rPr lang="es-ES" sz="2000" dirty="0"/>
              <a:t>y si en alguna ocasión se ha interpretado que Dios accedía a esas necesidades, no es más que una mala interpretación de los acontecimientos.</a:t>
            </a:r>
          </a:p>
          <a:p>
            <a:pPr algn="just"/>
            <a:endParaRPr lang="es-ES" sz="2800" b="1" dirty="0"/>
          </a:p>
          <a:p>
            <a:pPr algn="just"/>
            <a:r>
              <a:rPr lang="es-ES" sz="2800" b="1" dirty="0"/>
              <a:t>Dios no es un tapa-agujeros, y menos va a sacarnos las castañas del fuego cuando lo podemos hacer nosotros tan ricamente.</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9592" y="173971"/>
            <a:ext cx="5303002" cy="6309420"/>
          </a:xfrm>
          <a:prstGeom prst="rect">
            <a:avLst/>
          </a:prstGeom>
        </p:spPr>
      </p:pic>
    </p:spTree>
    <p:extLst>
      <p:ext uri="{BB962C8B-B14F-4D97-AF65-F5344CB8AC3E}">
        <p14:creationId xmlns:p14="http://schemas.microsoft.com/office/powerpoint/2010/main" val="109265635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2061</TotalTime>
  <Words>2212</Words>
  <Application>Microsoft Office PowerPoint</Application>
  <PresentationFormat>Panorámica</PresentationFormat>
  <Paragraphs>113</Paragraphs>
  <Slides>22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Agent Orange</vt:lpstr>
      <vt:lpstr>Arial</vt:lpstr>
      <vt:lpstr>Arial Black</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GIL NACHER</dc:creator>
  <cp:lastModifiedBy>JAVIER GIL NACHER</cp:lastModifiedBy>
  <cp:revision>229</cp:revision>
  <dcterms:created xsi:type="dcterms:W3CDTF">2016-10-02T05:26:12Z</dcterms:created>
  <dcterms:modified xsi:type="dcterms:W3CDTF">2017-02-22T09:37:24Z</dcterms:modified>
</cp:coreProperties>
</file>