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9" r:id="rId3"/>
    <p:sldId id="329" r:id="rId4"/>
    <p:sldId id="280" r:id="rId5"/>
    <p:sldId id="334" r:id="rId6"/>
    <p:sldId id="316" r:id="rId7"/>
    <p:sldId id="323" r:id="rId8"/>
    <p:sldId id="332" r:id="rId9"/>
    <p:sldId id="335" r:id="rId10"/>
    <p:sldId id="260" r:id="rId11"/>
    <p:sldId id="318" r:id="rId12"/>
    <p:sldId id="291" r:id="rId13"/>
    <p:sldId id="324" r:id="rId14"/>
    <p:sldId id="325" r:id="rId15"/>
    <p:sldId id="302" r:id="rId16"/>
    <p:sldId id="333" r:id="rId17"/>
    <p:sldId id="336" r:id="rId18"/>
    <p:sldId id="266" r:id="rId19"/>
    <p:sldId id="292" r:id="rId20"/>
    <p:sldId id="338" r:id="rId21"/>
    <p:sldId id="267" r:id="rId22"/>
    <p:sldId id="269" r:id="rId23"/>
    <p:sldId id="270" r:id="rId24"/>
    <p:sldId id="326" r:id="rId25"/>
    <p:sldId id="271" r:id="rId26"/>
    <p:sldId id="272" r:id="rId27"/>
    <p:sldId id="315" r:id="rId28"/>
    <p:sldId id="337" r:id="rId29"/>
    <p:sldId id="331"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99" autoAdjust="0"/>
  </p:normalViewPr>
  <p:slideViewPr>
    <p:cSldViewPr snapToGrid="0">
      <p:cViewPr varScale="1">
        <p:scale>
          <a:sx n="64" d="100"/>
          <a:sy n="64" d="100"/>
        </p:scale>
        <p:origin x="748" y="36"/>
      </p:cViewPr>
      <p:guideLst/>
    </p:cSldViewPr>
  </p:slideViewPr>
  <p:notesTextViewPr>
    <p:cViewPr>
      <p:scale>
        <a:sx n="1" d="1"/>
        <a:sy n="1" d="1"/>
      </p:scale>
      <p:origin x="0" y="0"/>
    </p:cViewPr>
  </p:notesTextViewPr>
  <p:sorterViewPr>
    <p:cViewPr>
      <p:scale>
        <a:sx n="100" d="100"/>
        <a:sy n="100" d="100"/>
      </p:scale>
      <p:origin x="0" y="-1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29/03/2017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79897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29/03/2017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08456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29/03/2017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3085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33A94B5-7D72-4776-8785-681728A5461F}" type="datetimeFigureOut">
              <a:rPr lang="es-ES" smtClean="0"/>
              <a:t>29/03/2017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83892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233A94B5-7D72-4776-8785-681728A5461F}" type="datetimeFigureOut">
              <a:rPr lang="es-ES" smtClean="0"/>
              <a:t>29/03/2017</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92690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33A94B5-7D72-4776-8785-681728A5461F}" type="datetimeFigureOut">
              <a:rPr lang="es-ES" smtClean="0"/>
              <a:t>29/03/2017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68382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33A94B5-7D72-4776-8785-681728A5461F}" type="datetimeFigureOut">
              <a:rPr lang="es-ES" smtClean="0"/>
              <a:t>29/03/2017</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1450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233A94B5-7D72-4776-8785-681728A5461F}" type="datetimeFigureOut">
              <a:rPr lang="es-ES" smtClean="0"/>
              <a:t>29/03/2017</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272267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3A94B5-7D72-4776-8785-681728A5461F}" type="datetimeFigureOut">
              <a:rPr lang="es-ES" smtClean="0"/>
              <a:t>29/03/2017</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159864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29/03/2017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70797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233A94B5-7D72-4776-8785-681728A5461F}" type="datetimeFigureOut">
              <a:rPr lang="es-ES" smtClean="0"/>
              <a:t>29/03/2017</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3BC720C8-14C5-4B8F-BE0B-9AD3C43D8948}" type="slidenum">
              <a:rPr lang="es-ES" smtClean="0"/>
              <a:t>‹Nº›</a:t>
            </a:fld>
            <a:endParaRPr lang="es-ES" dirty="0"/>
          </a:p>
        </p:txBody>
      </p:sp>
    </p:spTree>
    <p:extLst>
      <p:ext uri="{BB962C8B-B14F-4D97-AF65-F5344CB8AC3E}">
        <p14:creationId xmlns:p14="http://schemas.microsoft.com/office/powerpoint/2010/main" val="382856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A94B5-7D72-4776-8785-681728A5461F}" type="datetimeFigureOut">
              <a:rPr lang="es-ES" smtClean="0"/>
              <a:t>29/03/2017</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720C8-14C5-4B8F-BE0B-9AD3C43D8948}" type="slidenum">
              <a:rPr lang="es-ES" smtClean="0"/>
              <a:t>‹Nº›</a:t>
            </a:fld>
            <a:endParaRPr lang="es-ES" dirty="0"/>
          </a:p>
        </p:txBody>
      </p:sp>
    </p:spTree>
    <p:extLst>
      <p:ext uri="{BB962C8B-B14F-4D97-AF65-F5344CB8AC3E}">
        <p14:creationId xmlns:p14="http://schemas.microsoft.com/office/powerpoint/2010/main" val="418597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pastoralsj.org/" TargetMode="External"/><Relationship Id="rId2" Type="http://schemas.openxmlformats.org/officeDocument/2006/relationships/hyperlink" Target="https://www.youtube.com/watch?v=LnYoqnUWf8U" TargetMode="External"/><Relationship Id="rId1" Type="http://schemas.openxmlformats.org/officeDocument/2006/relationships/slideLayout" Target="../slideLayouts/slideLayout7.xml"/><Relationship Id="rId6" Type="http://schemas.openxmlformats.org/officeDocument/2006/relationships/hyperlink" Target="http://educarconjesus.blogspot.com.es/" TargetMode="External"/><Relationship Id="rId5" Type="http://schemas.openxmlformats.org/officeDocument/2006/relationships/image" Target="../media/image24.jpg"/><Relationship Id="rId4" Type="http://schemas.openxmlformats.org/officeDocument/2006/relationships/hyperlink" Target="http://www.feadulta.com/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3485" y="173672"/>
            <a:ext cx="6798754" cy="6521768"/>
          </a:xfrm>
          <a:prstGeom prst="rect">
            <a:avLst/>
          </a:prstGeom>
        </p:spPr>
      </p:pic>
    </p:spTree>
    <p:extLst>
      <p:ext uri="{BB962C8B-B14F-4D97-AF65-F5344CB8AC3E}">
        <p14:creationId xmlns:p14="http://schemas.microsoft.com/office/powerpoint/2010/main" val="261387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93597" y="143965"/>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(02 de ABRIL del 2017) </a:t>
            </a:r>
            <a:r>
              <a:rPr lang="es-ES" sz="2200" dirty="0">
                <a:solidFill>
                  <a:srgbClr val="7030A0"/>
                </a:solidFill>
                <a:latin typeface="Arial Black" panose="020B0A04020102020204" pitchFamily="34" charset="0"/>
                <a:cs typeface="Agent Orange" panose="00000400000000000000" pitchFamily="2" charset="0"/>
              </a:rPr>
              <a:t>IV DOMINGO CUARESMA </a:t>
            </a:r>
            <a:r>
              <a:rPr lang="es-ES" dirty="0">
                <a:solidFill>
                  <a:srgbClr val="7030A0"/>
                </a:solidFill>
                <a:latin typeface="Arial Black" panose="020B0A04020102020204" pitchFamily="34" charset="0"/>
                <a:cs typeface="Agent Orange" panose="00000400000000000000" pitchFamily="2" charset="0"/>
              </a:rPr>
              <a:t>Ciclo A        </a:t>
            </a:r>
            <a:r>
              <a:rPr lang="es-ES" dirty="0" err="1">
                <a:solidFill>
                  <a:srgbClr val="7030A0"/>
                </a:solidFill>
                <a:latin typeface="Arial Black" panose="020B0A04020102020204" pitchFamily="34" charset="0"/>
                <a:cs typeface="Agent Orange" panose="00000400000000000000" pitchFamily="2" charset="0"/>
              </a:rPr>
              <a:t>Jn</a:t>
            </a:r>
            <a:r>
              <a:rPr lang="es-ES" dirty="0">
                <a:solidFill>
                  <a:srgbClr val="7030A0"/>
                </a:solidFill>
                <a:latin typeface="Arial Black" panose="020B0A04020102020204" pitchFamily="34" charset="0"/>
                <a:cs typeface="Agent Orange" panose="00000400000000000000" pitchFamily="2" charset="0"/>
              </a:rPr>
              <a:t> 11,1-45</a:t>
            </a:r>
            <a:endParaRPr lang="es-ES" sz="2000" dirty="0">
              <a:solidFill>
                <a:srgbClr val="7030A0"/>
              </a:solidFill>
              <a:latin typeface="Arial Black" panose="020B0A04020102020204" pitchFamily="34" charset="0"/>
              <a:cs typeface="Agent Orange" panose="00000400000000000000" pitchFamily="2" charset="0"/>
            </a:endParaRPr>
          </a:p>
        </p:txBody>
      </p:sp>
      <p:sp>
        <p:nvSpPr>
          <p:cNvPr id="2" name="Rectángulo 1"/>
          <p:cNvSpPr/>
          <p:nvPr/>
        </p:nvSpPr>
        <p:spPr>
          <a:xfrm>
            <a:off x="693597" y="727202"/>
            <a:ext cx="10906812" cy="5940088"/>
          </a:xfrm>
          <a:prstGeom prst="rect">
            <a:avLst/>
          </a:prstGeom>
          <a:solidFill>
            <a:schemeClr val="bg1"/>
          </a:solidFill>
        </p:spPr>
        <p:txBody>
          <a:bodyPr wrap="square">
            <a:spAutoFit/>
          </a:bodyPr>
          <a:lstStyle/>
          <a:p>
            <a:pPr algn="just"/>
            <a:r>
              <a:rPr lang="es-ES" sz="1900" dirty="0"/>
              <a:t>[1] Había un enfermo llamado Lázaro, de Betania, la aldea de María y su hermana Marta. [2] María era la que había ungido al Señor con perfumes y le había enjugado los pies con sus cabellos. Su hermano Lázaro estaba enfermo. [3] Las hermanas le enviaron este recado: ---Señor, tu amigo está enfermo. [4] Al oírlo, Jesús comentó: ---Esta enfermedad no ha de acabar en la muerte; es para gloria de Dios, para que el Hijo de Dios sea glorificado por ella. [5] Jesús era amigo de Marta, de su hermana y de Lázaro. [6] Sin embargo cuando oyó que estaba enfermo, prolongó su estancia dos días en el lugar. [7] Después dice a los discípulos: ---Vamos a volver a Judea. [8] Le dicen los discípulos: ---Rabí, hace poco intentaban apedrearte los judíos, ¿y quieres volver allá? [9] Jesús les contestó: ---¿No tiene el día doce horas? Quien camina de día no tropieza, porque ve la luz de este mundo; [10] quien camina de noche tropieza, porque no tiene luz. [11] Dicho esto, añadió: ---Nuestro amigo Lázaro está dormido; voy a despertarlo. [12] Contestaron los discípulos: ---Señor, si está dormido, sanará. [13] Pero Jesús se refería a su muerte, mientras que ellos creyeron que se refería al sueño. [14] Entonces Jesús les dijo abiertamente: ---Lázaro ha muerto. [15] Y me alegro por vosotros de no haber estado allí, para que creáis. Vayamos a verlo. [16] Tomás, que significa mellizo, dijo a los demás discípulos: ---Vamos también nosotros a morir con él. [17] Cuando Jesús llegó, encontró que llevaba cuatro días en el sepulcro. [18] Betania queda cerca de Jerusalén, a unos tres kilómetros. [19] Muchos judíos habían ido a visitar a Marta y María para darles el pésame por la muerte de su hermano. [20] Cuando Marta oyó que Jesús llegaba, salió a su encuentro, mientras María se quedaba en casa. [21] Marta dijo a Jesús: ---Si hubieras estado aquí, Señor, mi hermano no habría muerto. [22] Pero yo sé que lo que pidas, Dios te lo concederá. [23] Le dice Jesús: ---Tu hermano resucitará. [24] Le dice Marta: ---Sé que resucitará en la resurrección del último día. </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4383" y="6457361"/>
            <a:ext cx="924219" cy="320963"/>
          </a:xfrm>
          <a:prstGeom prst="rect">
            <a:avLst/>
          </a:prstGeom>
        </p:spPr>
      </p:pic>
    </p:spTree>
    <p:extLst>
      <p:ext uri="{BB962C8B-B14F-4D97-AF65-F5344CB8AC3E}">
        <p14:creationId xmlns:p14="http://schemas.microsoft.com/office/powerpoint/2010/main" val="341108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74743" y="427964"/>
            <a:ext cx="10906812" cy="5647700"/>
          </a:xfrm>
          <a:prstGeom prst="rect">
            <a:avLst/>
          </a:prstGeom>
          <a:solidFill>
            <a:schemeClr val="bg1"/>
          </a:solidFill>
        </p:spPr>
        <p:txBody>
          <a:bodyPr wrap="square">
            <a:spAutoFit/>
          </a:bodyPr>
          <a:lstStyle/>
          <a:p>
            <a:pPr algn="just"/>
            <a:r>
              <a:rPr lang="es-ES" sz="1900" dirty="0"/>
              <a:t>[25] Jesús le contestó: ---Yo soy la resurrección y la vida. Quien cree en mí, aunque muera, vivirá; [26] y quien vive y cree en mí no morirá para siempre. ¿Lo crees? [27] Le contestó: ---Sí, Señor, yo creo que tú eres el Mesías, el Hijo de Dios, el que había de venir al mundo.[28] Dicho esto, se fue, llamó en privado a su hermana María y le dijo: ---El Maestro está aquí y te llama. [29] Al oírlo, se levantó a toda prisa y se dirigió hacia él. [30] Jesús no había llegado aún al pueblo, sino que estaba en el lugar donde lo encontró Marta. [31] Los judíos que estaban con ella en la casa consolándola, al ver que María se levantaba de repente y salía, fueron detrás de ella, pensando que iba al sepulcro a llorar allí. [32] Cuando María llegó adonde estaba Jesús, al verlo, cayó a sus pies y le dijo: ---Si hubieras estado aquí, Señor, mi hermano no habría muerto. [33] Jesús al ver llorar a María y también a los judíos que la acompañaban, se estremeció por dentro [34] y dijo muy conmovido: ---¿Dónde lo habéis puesto? Le dicen: ---Ven, Señor, y lo verás. [35] Jesús se echó a llorar. [36] Los judíos comentaban: ---¡Cómo lo quería! [37] Pero algunos decían: ---El que abrió los ojos al ciego, ¿no pudo impedir que éste muriera? [38] Jesús, estremeciéndose de nuevo, se dirigió al sepulcro. Era una caverna con una piedra delante. [39] Jesús dice: ---Retirad la piedra. Le dice Marta, la hermana del difunto: ---Señor, ya huele, pues lleva cuatro días muerto. [40] Le contesta Jesús: ---¿No te dije que si crees, verás la gloria de Dios? [41] Retiraron la piedra. Jesús alzó la vista al cielo y dijo: ---Te doy gracias, Padre, porque me has escuchado. [42] Yo sé que siempre me escuchas, pero lo he dicho por la gente que me rodea, para que crean que tú me enviaste. [43] Dicho esto, gritó con fuerte voz: ---Lázaro, sal afuera. [44] Salió el muerto con los pies y las manos sujetos con vendas y el rostro envuelto en un sudario. Jesús les dijo: ---Desatadlo y dejadlo ir. [45] Muchos judíos que habían ido a visitar a María y vieron lo que hizo creyeron en él.</a:t>
            </a:r>
          </a:p>
        </p:txBody>
      </p:sp>
    </p:spTree>
    <p:extLst>
      <p:ext uri="{BB962C8B-B14F-4D97-AF65-F5344CB8AC3E}">
        <p14:creationId xmlns:p14="http://schemas.microsoft.com/office/powerpoint/2010/main" val="201107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80180" y="575788"/>
            <a:ext cx="5548899" cy="5447645"/>
          </a:xfrm>
          <a:prstGeom prst="rect">
            <a:avLst/>
          </a:prstGeom>
          <a:solidFill>
            <a:schemeClr val="bg1"/>
          </a:solidFill>
        </p:spPr>
        <p:txBody>
          <a:bodyPr wrap="square">
            <a:spAutoFit/>
          </a:bodyPr>
          <a:lstStyle/>
          <a:p>
            <a:pPr algn="just"/>
            <a:r>
              <a:rPr lang="es-ES" sz="2400" b="1" dirty="0">
                <a:solidFill>
                  <a:srgbClr val="FF0000"/>
                </a:solidFill>
              </a:rPr>
              <a:t>Jesús corrige la concepción tradicional de "resurrección del último día", </a:t>
            </a:r>
            <a:r>
              <a:rPr lang="es-ES" sz="2000" dirty="0"/>
              <a:t>que Marta compartía con los fariseos. Para Juan, el último día es el día de la muerte de Jesús, en el cual, con el don del Espíritu, la creación del hombre queda completada. Esta es la fe que Jesús espera de Marta.</a:t>
            </a:r>
          </a:p>
          <a:p>
            <a:pPr algn="just"/>
            <a:endParaRPr lang="es-ES" sz="2000" dirty="0"/>
          </a:p>
          <a:p>
            <a:pPr algn="just"/>
            <a:r>
              <a:rPr lang="es-ES" sz="2000" b="1" dirty="0">
                <a:solidFill>
                  <a:srgbClr val="0070C0"/>
                </a:solidFill>
              </a:rPr>
              <a:t>No se trata de creer que Jesús tiene poder para resucitar a un muerto. Se trata de aceptar la Vida definitiva que Jesús posee y puede comunicar al que se adhiere a él.</a:t>
            </a:r>
          </a:p>
          <a:p>
            <a:pPr algn="just"/>
            <a:endParaRPr lang="es-ES" sz="2000" dirty="0"/>
          </a:p>
          <a:p>
            <a:pPr algn="just"/>
            <a:r>
              <a:rPr lang="es-ES" sz="2000" b="1" dirty="0"/>
              <a:t>Nosotros hoy seguimos con la fe de Marta que Jesús declara insuficiente. </a:t>
            </a:r>
            <a:r>
              <a:rPr lang="es-ES" sz="2000" dirty="0"/>
              <a:t>En el fondo, seguimos esperando que Dios nos devuelva la vida biológica porque es la que apreciamos y deseamos.</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099" y="1169382"/>
            <a:ext cx="4100006" cy="4437918"/>
          </a:xfrm>
          <a:prstGeom prst="rect">
            <a:avLst/>
          </a:prstGeom>
        </p:spPr>
      </p:pic>
    </p:spTree>
    <p:extLst>
      <p:ext uri="{BB962C8B-B14F-4D97-AF65-F5344CB8AC3E}">
        <p14:creationId xmlns:p14="http://schemas.microsoft.com/office/powerpoint/2010/main" val="109265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5890" y="584526"/>
            <a:ext cx="5169474" cy="5816977"/>
          </a:xfrm>
          <a:prstGeom prst="rect">
            <a:avLst/>
          </a:prstGeom>
          <a:solidFill>
            <a:schemeClr val="bg1"/>
          </a:solidFill>
        </p:spPr>
        <p:txBody>
          <a:bodyPr wrap="square">
            <a:spAutoFit/>
          </a:bodyPr>
          <a:lstStyle/>
          <a:p>
            <a:pPr algn="just"/>
            <a:r>
              <a:rPr lang="es-ES" sz="3200" b="1" dirty="0"/>
              <a:t>¿Dónde le habéis puesto? </a:t>
            </a:r>
          </a:p>
          <a:p>
            <a:pPr algn="just"/>
            <a:endParaRPr lang="es-ES" sz="3200" b="1" dirty="0"/>
          </a:p>
          <a:p>
            <a:pPr algn="just"/>
            <a:r>
              <a:rPr lang="es-ES" sz="2800" dirty="0"/>
              <a:t>Esta pregunta, hecha antes de llegar al sepulcro, parece insinuar la esperanza de encontrar a Lázaro con Vida. </a:t>
            </a:r>
            <a:r>
              <a:rPr lang="es-ES" sz="2800" b="1" dirty="0">
                <a:solidFill>
                  <a:srgbClr val="FF0000"/>
                </a:solidFill>
              </a:rPr>
              <a:t>Indica que son ellos los que colocaron a Lázaro en el sepulcro, lugar de muerte sin esperanza. </a:t>
            </a:r>
          </a:p>
          <a:p>
            <a:pPr algn="just"/>
            <a:endParaRPr lang="es-ES" sz="2800" b="1" dirty="0">
              <a:solidFill>
                <a:srgbClr val="FF0000"/>
              </a:solidFill>
            </a:endParaRPr>
          </a:p>
          <a:p>
            <a:pPr algn="just"/>
            <a:r>
              <a:rPr lang="es-ES" sz="2800" b="1" dirty="0">
                <a:solidFill>
                  <a:srgbClr val="0070C0"/>
                </a:solidFill>
              </a:rPr>
              <a:t>El sepulcro no es el lugar propio de los que han dado su adhesión a Jesús.</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192" y="584526"/>
            <a:ext cx="4575311" cy="3431484"/>
          </a:xfrm>
          <a:prstGeom prst="rect">
            <a:avLst/>
          </a:prstGeom>
        </p:spPr>
      </p:pic>
      <p:sp>
        <p:nvSpPr>
          <p:cNvPr id="10" name="Rectángulo 9"/>
          <p:cNvSpPr/>
          <p:nvPr/>
        </p:nvSpPr>
        <p:spPr>
          <a:xfrm>
            <a:off x="6238461" y="4429036"/>
            <a:ext cx="5827643" cy="1631216"/>
          </a:xfrm>
          <a:prstGeom prst="rect">
            <a:avLst/>
          </a:prstGeom>
          <a:solidFill>
            <a:schemeClr val="bg1"/>
          </a:solidFill>
        </p:spPr>
        <p:txBody>
          <a:bodyPr wrap="square">
            <a:spAutoFit/>
          </a:bodyPr>
          <a:lstStyle/>
          <a:p>
            <a:pPr algn="just"/>
            <a:r>
              <a:rPr lang="es-ES" sz="2000" b="1" dirty="0"/>
              <a:t>Al quitar la losa, desaparece simbólicamente la frontera entre muertos y vivos. La losa no dejaba entrar ni salir. Era la señal del punto y final de la existencia. La pesada losa de piedra ocultaba la presencia de la Vida más allá de la muerte.</a:t>
            </a:r>
          </a:p>
        </p:txBody>
      </p:sp>
    </p:spTree>
    <p:extLst>
      <p:ext uri="{BB962C8B-B14F-4D97-AF65-F5344CB8AC3E}">
        <p14:creationId xmlns:p14="http://schemas.microsoft.com/office/powerpoint/2010/main" val="210167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7513" y="302600"/>
            <a:ext cx="4995288" cy="6001643"/>
          </a:xfrm>
          <a:prstGeom prst="rect">
            <a:avLst/>
          </a:prstGeom>
          <a:solidFill>
            <a:schemeClr val="bg1"/>
          </a:solidFill>
        </p:spPr>
        <p:txBody>
          <a:bodyPr wrap="square">
            <a:spAutoFit/>
          </a:bodyPr>
          <a:lstStyle/>
          <a:p>
            <a:pPr algn="just"/>
            <a:r>
              <a:rPr lang="es-ES" sz="2000" dirty="0"/>
              <a:t>Al decirles: </a:t>
            </a:r>
            <a:r>
              <a:rPr lang="es-ES" sz="3200" b="1" dirty="0"/>
              <a:t>"Quitad la losa". </a:t>
            </a:r>
          </a:p>
          <a:p>
            <a:pPr algn="just"/>
            <a:endParaRPr lang="es-ES" sz="1600" b="1" dirty="0"/>
          </a:p>
          <a:p>
            <a:pPr algn="just"/>
            <a:r>
              <a:rPr lang="es-ES" sz="2800" dirty="0"/>
              <a:t>Jesús pide a la comunidad que se despoje de su creencia. </a:t>
            </a:r>
          </a:p>
          <a:p>
            <a:pPr algn="just"/>
            <a:endParaRPr lang="es-ES" sz="2800" dirty="0"/>
          </a:p>
          <a:p>
            <a:pPr algn="just"/>
            <a:r>
              <a:rPr lang="es-ES" sz="2800" b="1" dirty="0">
                <a:solidFill>
                  <a:srgbClr val="FF0000"/>
                </a:solidFill>
              </a:rPr>
              <a:t>Los muertos no tienen por qué estar separados de los vivos.</a:t>
            </a:r>
          </a:p>
          <a:p>
            <a:pPr algn="just"/>
            <a:endParaRPr lang="es-ES" sz="2800" dirty="0"/>
          </a:p>
          <a:p>
            <a:pPr algn="just"/>
            <a:r>
              <a:rPr lang="es-ES" sz="2800" b="1" dirty="0">
                <a:solidFill>
                  <a:srgbClr val="FF0000"/>
                </a:solidFill>
              </a:rPr>
              <a:t>Los muertos pueden estar también vivos. </a:t>
            </a:r>
            <a:r>
              <a:rPr lang="es-ES" sz="2800" b="1" dirty="0">
                <a:solidFill>
                  <a:srgbClr val="0070C0"/>
                </a:solidFill>
              </a:rPr>
              <a:t>Pero también los vivos pueden estar muertos. </a:t>
            </a:r>
          </a:p>
          <a:p>
            <a:pPr algn="just"/>
            <a:endParaRPr lang="es-ES" sz="2800" b="1" dirty="0">
              <a:solidFill>
                <a:srgbClr val="0070C0"/>
              </a:solidFill>
            </a:endParaRPr>
          </a:p>
          <a:p>
            <a:pPr algn="just"/>
            <a:r>
              <a:rPr lang="es-ES" sz="2800" dirty="0"/>
              <a:t>Una profunda reflexión para nosotros hoy.</a:t>
            </a:r>
            <a:endParaRPr lang="es-ES" sz="2800" b="1" dirty="0">
              <a:solidFill>
                <a:srgbClr val="0070C0"/>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26" y="302600"/>
            <a:ext cx="6321287" cy="6001643"/>
          </a:xfrm>
          <a:prstGeom prst="rect">
            <a:avLst/>
          </a:prstGeom>
        </p:spPr>
      </p:pic>
    </p:spTree>
    <p:extLst>
      <p:ext uri="{BB962C8B-B14F-4D97-AF65-F5344CB8AC3E}">
        <p14:creationId xmlns:p14="http://schemas.microsoft.com/office/powerpoint/2010/main" val="3974522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8295" y="321445"/>
            <a:ext cx="5214122" cy="6124754"/>
          </a:xfrm>
          <a:prstGeom prst="rect">
            <a:avLst/>
          </a:prstGeom>
          <a:solidFill>
            <a:schemeClr val="bg1"/>
          </a:solidFill>
        </p:spPr>
        <p:txBody>
          <a:bodyPr wrap="square">
            <a:spAutoFit/>
          </a:bodyPr>
          <a:lstStyle/>
          <a:p>
            <a:pPr algn="just"/>
            <a:r>
              <a:rPr lang="es-ES" sz="3200" b="1" dirty="0"/>
              <a:t>Ya huele mal. </a:t>
            </a:r>
            <a:r>
              <a:rPr lang="es-ES" sz="2000" dirty="0"/>
              <a:t>La fe que Marta acaba de confesar, parece que ahora se esfuma. La trágica realidad de la muerte se impone y no deja lugar a la esperanza. </a:t>
            </a:r>
            <a:r>
              <a:rPr lang="es-ES" sz="2000" b="1" dirty="0"/>
              <a:t>Al recordar una vez más los "cuatro días", nos muestra los estragos que la muerte causa en el hombre desde siempre.</a:t>
            </a:r>
          </a:p>
          <a:p>
            <a:pPr algn="just"/>
            <a:endParaRPr lang="es-ES" sz="2000" dirty="0"/>
          </a:p>
          <a:p>
            <a:pPr algn="just"/>
            <a:r>
              <a:rPr lang="es-ES" sz="2000" b="1" dirty="0">
                <a:solidFill>
                  <a:srgbClr val="FF0000"/>
                </a:solidFill>
              </a:rPr>
              <a:t>Marta sigue pensando que la muerte es el fin.</a:t>
            </a:r>
            <a:r>
              <a:rPr lang="es-ES" sz="2000" dirty="0"/>
              <a:t> </a:t>
            </a:r>
            <a:r>
              <a:rPr lang="es-ES" sz="2000" b="1" dirty="0">
                <a:solidFill>
                  <a:srgbClr val="0070C0"/>
                </a:solidFill>
              </a:rPr>
              <a:t>Jesús quiere hacer ver que la muerte biológica no es el fin</a:t>
            </a:r>
            <a:r>
              <a:rPr lang="es-ES" sz="2000" dirty="0"/>
              <a:t>; pero también que sin la muerte del "ego" no se puede alcanzar la verdadera Vida. </a:t>
            </a:r>
            <a:r>
              <a:rPr lang="es-ES" sz="2000" b="1" dirty="0">
                <a:solidFill>
                  <a:srgbClr val="FF0000"/>
                </a:solidFill>
              </a:rPr>
              <a:t>Para alcanzar lo más alto, hay que bajar a lo más bajo.</a:t>
            </a:r>
          </a:p>
          <a:p>
            <a:pPr algn="just"/>
            <a:endParaRPr lang="es-ES" sz="2000" dirty="0"/>
          </a:p>
          <a:p>
            <a:pPr algn="just"/>
            <a:r>
              <a:rPr lang="es-ES" sz="2000" b="1" dirty="0">
                <a:solidFill>
                  <a:srgbClr val="FF0000"/>
                </a:solidFill>
              </a:rPr>
              <a:t>La muerte sólo deja de ser el horizonte último de la vida cuando se asume y se traspasa. </a:t>
            </a:r>
            <a:r>
              <a:rPr lang="es-ES" sz="2000" dirty="0"/>
              <a:t>"Si el grano de trigo no muere..." "El que quiera salvar su vida la perderá.“</a:t>
            </a:r>
          </a:p>
          <a:p>
            <a:pPr algn="just"/>
            <a:endParaRPr lang="es-ES" sz="20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417" y="321445"/>
            <a:ext cx="6347271" cy="6124754"/>
          </a:xfrm>
          <a:prstGeom prst="rect">
            <a:avLst/>
          </a:prstGeom>
        </p:spPr>
      </p:pic>
    </p:spTree>
    <p:extLst>
      <p:ext uri="{BB962C8B-B14F-4D97-AF65-F5344CB8AC3E}">
        <p14:creationId xmlns:p14="http://schemas.microsoft.com/office/powerpoint/2010/main" val="337439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5884" y="411841"/>
            <a:ext cx="6123638" cy="6124754"/>
          </a:xfrm>
          <a:prstGeom prst="rect">
            <a:avLst/>
          </a:prstGeom>
          <a:solidFill>
            <a:schemeClr val="bg1"/>
          </a:solidFill>
        </p:spPr>
        <p:txBody>
          <a:bodyPr wrap="square">
            <a:spAutoFit/>
          </a:bodyPr>
          <a:lstStyle/>
          <a:p>
            <a:pPr algn="just"/>
            <a:r>
              <a:rPr lang="es-ES" sz="2800" b="1" dirty="0"/>
              <a:t>Es muy importante la oración de Jesús en ese momento clave</a:t>
            </a:r>
            <a:r>
              <a:rPr lang="es-ES" sz="2400" dirty="0"/>
              <a:t>.  Al levantar los ojos a "lo alto" y "dar gracias al Padre", Jesús se coloca en la esfera del Padre. </a:t>
            </a:r>
            <a:r>
              <a:rPr lang="es-ES" sz="2400" b="1" dirty="0">
                <a:solidFill>
                  <a:srgbClr val="FF0000"/>
                </a:solidFill>
              </a:rPr>
              <a:t>Jesús está en comunicación constante con Dios; su Vida es la misma Vida de Dios.</a:t>
            </a:r>
          </a:p>
          <a:p>
            <a:pPr algn="just"/>
            <a:endParaRPr lang="es-ES" sz="2400" dirty="0"/>
          </a:p>
          <a:p>
            <a:pPr algn="just"/>
            <a:r>
              <a:rPr lang="es-ES" sz="2400" dirty="0"/>
              <a:t>No se dice que Jesús haya pedido nada. </a:t>
            </a:r>
            <a:r>
              <a:rPr lang="es-ES" sz="2400" b="1" dirty="0">
                <a:solidFill>
                  <a:srgbClr val="0070C0"/>
                </a:solidFill>
              </a:rPr>
              <a:t>El sentido de la acción de gracias lo envuelve todo.</a:t>
            </a:r>
            <a:r>
              <a:rPr lang="es-ES" sz="2400" dirty="0"/>
              <a:t> Es consciente de que el Padre se lo ha dado todo, entregándose Él mismo. </a:t>
            </a:r>
          </a:p>
          <a:p>
            <a:pPr algn="just"/>
            <a:endParaRPr lang="es-ES" sz="2400" dirty="0"/>
          </a:p>
          <a:p>
            <a:pPr algn="just"/>
            <a:r>
              <a:rPr lang="es-ES" sz="2400" dirty="0"/>
              <a:t>La acción de gracias se expresa en un gesto y en unas palabras, pero en Jesús no se trata de un acto, sino que el acto expresa una actitud permanente en él.</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1374" y="1188218"/>
            <a:ext cx="4572000" cy="4572000"/>
          </a:xfrm>
          <a:prstGeom prst="rect">
            <a:avLst/>
          </a:prstGeom>
        </p:spPr>
      </p:pic>
    </p:spTree>
    <p:extLst>
      <p:ext uri="{BB962C8B-B14F-4D97-AF65-F5344CB8AC3E}">
        <p14:creationId xmlns:p14="http://schemas.microsoft.com/office/powerpoint/2010/main" val="282990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7831" y="302511"/>
            <a:ext cx="7067856" cy="6424836"/>
          </a:xfrm>
          <a:prstGeom prst="rect">
            <a:avLst/>
          </a:prstGeom>
          <a:solidFill>
            <a:schemeClr val="bg1"/>
          </a:solidFill>
        </p:spPr>
        <p:txBody>
          <a:bodyPr wrap="square">
            <a:spAutoFit/>
          </a:bodyPr>
          <a:lstStyle/>
          <a:p>
            <a:pPr algn="just"/>
            <a:r>
              <a:rPr lang="es-ES" sz="2400" b="1" dirty="0"/>
              <a:t>Tanto los circundantes, como el muerto, </a:t>
            </a:r>
            <a:r>
              <a:rPr lang="es-ES" sz="2400" dirty="0"/>
              <a:t>tienen que tomar conciencia de su nueva situación. </a:t>
            </a:r>
          </a:p>
          <a:p>
            <a:pPr algn="just"/>
            <a:r>
              <a:rPr lang="es-ES" sz="2400" b="1" dirty="0"/>
              <a:t>"Desatadlo y dejadlo que se marche". </a:t>
            </a:r>
          </a:p>
          <a:p>
            <a:pPr algn="just"/>
            <a:endParaRPr lang="es-ES" sz="1050" b="1" dirty="0"/>
          </a:p>
          <a:p>
            <a:pPr algn="just"/>
            <a:r>
              <a:rPr lang="es-ES" sz="2400" dirty="0"/>
              <a:t>Son ellos los que lo han atado y ellos son los que deben soltarlo. </a:t>
            </a:r>
            <a:r>
              <a:rPr lang="es-ES" sz="2400" b="1" dirty="0">
                <a:solidFill>
                  <a:srgbClr val="FF0000"/>
                </a:solidFill>
              </a:rPr>
              <a:t>No devuelve a Lázaro al ámbito de la comunidad, sino que le deja en libertad, porque esta ya en la esfera de Dios, Vivo.</a:t>
            </a:r>
          </a:p>
          <a:p>
            <a:pPr algn="just"/>
            <a:endParaRPr lang="es-ES" sz="900" dirty="0"/>
          </a:p>
          <a:p>
            <a:pPr algn="just"/>
            <a:r>
              <a:rPr lang="es-ES" sz="2400" dirty="0"/>
              <a:t>También ellos tienen que desatarse del miedo a la muerte que paraliza. </a:t>
            </a:r>
            <a:r>
              <a:rPr lang="es-ES" sz="2400" b="1" dirty="0">
                <a:solidFill>
                  <a:srgbClr val="0070C0"/>
                </a:solidFill>
              </a:rPr>
              <a:t>Ahora, sabiendo que morir no significa dejar de vivir, podrán los miembros de la comunidad entregar su vida como Jesús, para recobrarla. </a:t>
            </a:r>
            <a:r>
              <a:rPr lang="es-ES" sz="2400" dirty="0"/>
              <a:t>El servicio, hasta dar la vida biológica, es la única garantía de Vida definitiva.</a:t>
            </a:r>
          </a:p>
          <a:p>
            <a:pPr algn="just"/>
            <a:endParaRPr lang="es-ES" sz="2400" dirty="0"/>
          </a:p>
          <a:p>
            <a:pPr algn="just"/>
            <a:r>
              <a:rPr lang="es-ES" sz="2800" b="1" dirty="0"/>
              <a:t>Ya está la comunidad preparada para entender la muerte de Jesús y su resurrección.</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686" y="302511"/>
            <a:ext cx="4799607" cy="6424836"/>
          </a:xfrm>
          <a:prstGeom prst="rect">
            <a:avLst/>
          </a:prstGeom>
        </p:spPr>
      </p:pic>
    </p:spTree>
    <p:extLst>
      <p:ext uri="{BB962C8B-B14F-4D97-AF65-F5344CB8AC3E}">
        <p14:creationId xmlns:p14="http://schemas.microsoft.com/office/powerpoint/2010/main" val="3311088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gina12.com.ar/2001/suple/Radar/imagenes/YO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8" y="331469"/>
            <a:ext cx="1821471" cy="190268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069650" y="910307"/>
            <a:ext cx="8289649" cy="3539430"/>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 Cómo vivo el sentido de tránsito (paso) </a:t>
            </a:r>
          </a:p>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hacia la vida plena?</a:t>
            </a:r>
          </a:p>
          <a:p>
            <a:pPr algn="ctr"/>
            <a:endPar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endParaRPr>
          </a:p>
          <a:p>
            <a:pPr algn="ctr"/>
            <a:r>
              <a:rPr lang="es-ES"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¿Cómo aceptamos el don de la vida </a:t>
            </a:r>
          </a:p>
          <a:p>
            <a:pPr algn="ctr"/>
            <a:r>
              <a:rPr lang="es-ES"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que Jesús nos regala?</a:t>
            </a:r>
            <a:endPar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endParaRPr>
          </a:p>
          <a:p>
            <a:pPr algn="ctr"/>
            <a:endParaRPr lang="es-ES" sz="44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endParaRPr>
          </a:p>
        </p:txBody>
      </p:sp>
      <p:sp>
        <p:nvSpPr>
          <p:cNvPr id="7" name="Rectángulo 6"/>
          <p:cNvSpPr/>
          <p:nvPr/>
        </p:nvSpPr>
        <p:spPr>
          <a:xfrm>
            <a:off x="2231999" y="4429609"/>
            <a:ext cx="9521801" cy="1200329"/>
          </a:xfrm>
          <a:prstGeom prst="rect">
            <a:avLst/>
          </a:prstGeom>
          <a:noFill/>
        </p:spPr>
        <p:txBody>
          <a:bodyPr wrap="square" lIns="91440" tIns="45720" rIns="91440" bIns="45720">
            <a:spAutoFit/>
          </a:bodyPr>
          <a:lstStyle/>
          <a:p>
            <a:pPr algn="ct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a:t>
            </a:r>
            <a:r>
              <a:rPr lang="es-ES" sz="3600" b="1" dirty="0">
                <a:ln w="10160">
                  <a:solidFill>
                    <a:schemeClr val="accent5"/>
                  </a:solidFill>
                  <a:prstDash val="solid"/>
                </a:ln>
                <a:solidFill>
                  <a:srgbClr val="0070C0"/>
                </a:solidFill>
                <a:effectLst>
                  <a:outerShdw blurRad="38100" dist="22860" dir="5400000" algn="tl" rotWithShape="0">
                    <a:srgbClr val="000000">
                      <a:alpha val="30000"/>
                    </a:srgbClr>
                  </a:outerShdw>
                </a:effectLst>
              </a:rPr>
              <a:t> E</a:t>
            </a: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n mi misión educativa </a:t>
            </a:r>
            <a:r>
              <a:rPr lang="es-ES" sz="28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(alumnos, compañeros, padres,…)</a:t>
            </a:r>
            <a:r>
              <a:rPr lang="es-ES" sz="3600" b="1" cap="none" spc="0" dirty="0">
                <a:ln w="10160">
                  <a:solidFill>
                    <a:schemeClr val="accent5"/>
                  </a:solidFill>
                  <a:prstDash val="solid"/>
                </a:ln>
                <a:solidFill>
                  <a:srgbClr val="0070C0"/>
                </a:solidFill>
                <a:effectLst>
                  <a:outerShdw blurRad="38100" dist="22860" dir="5400000" algn="tl" rotWithShape="0">
                    <a:srgbClr val="000000">
                      <a:alpha val="30000"/>
                    </a:srgbClr>
                  </a:outerShdw>
                </a:effectLst>
              </a:rPr>
              <a:t> cómo puedo ser signo de vida?</a:t>
            </a:r>
          </a:p>
        </p:txBody>
      </p:sp>
      <p:sp>
        <p:nvSpPr>
          <p:cNvPr id="8" name="Rectángulo 7"/>
          <p:cNvSpPr/>
          <p:nvPr/>
        </p:nvSpPr>
        <p:spPr>
          <a:xfrm>
            <a:off x="2901213" y="3734923"/>
            <a:ext cx="7271882" cy="646331"/>
          </a:xfrm>
          <a:prstGeom prst="rect">
            <a:avLst/>
          </a:prstGeom>
          <a:noFill/>
        </p:spPr>
        <p:txBody>
          <a:bodyPr wrap="square" lIns="91440" tIns="45720" rIns="91440" bIns="45720">
            <a:spAutoFit/>
          </a:bodyPr>
          <a:lstStyle/>
          <a:p>
            <a:pPr algn="ctr"/>
            <a:endParaRPr lang="es-E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271175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84224" y="1237683"/>
            <a:ext cx="8270449" cy="5078313"/>
          </a:xfrm>
          <a:prstGeom prst="rect">
            <a:avLst/>
          </a:prstGeom>
          <a:solidFill>
            <a:schemeClr val="accent1">
              <a:lumMod val="20000"/>
              <a:lumOff val="80000"/>
            </a:schemeClr>
          </a:solidFill>
        </p:spPr>
        <p:txBody>
          <a:bodyPr wrap="square">
            <a:spAutoFit/>
          </a:bodyPr>
          <a:lstStyle/>
          <a:p>
            <a:pPr algn="just"/>
            <a:r>
              <a:rPr lang="es-ES" b="1" dirty="0"/>
              <a:t>MEDITACIÓN SAN JUAN BAUTISTA DE LA SALLE (MF 147)</a:t>
            </a:r>
            <a:endParaRPr lang="es-ES" dirty="0"/>
          </a:p>
          <a:p>
            <a:pPr algn="just"/>
            <a:endParaRPr lang="es-ES" dirty="0"/>
          </a:p>
          <a:p>
            <a:pPr algn="just"/>
            <a:r>
              <a:rPr lang="es-ES" dirty="0"/>
              <a:t>Nada tan admirable como la fe que </a:t>
            </a:r>
            <a:r>
              <a:rPr lang="es-ES" dirty="0" err="1"/>
              <a:t>demostro</a:t>
            </a:r>
            <a:r>
              <a:rPr lang="es-ES" dirty="0"/>
              <a:t>́ santa Marta cuando Jesucristo resucitó a </a:t>
            </a:r>
            <a:r>
              <a:rPr lang="es-ES" dirty="0" err="1"/>
              <a:t>Lázaro</a:t>
            </a:r>
            <a:r>
              <a:rPr lang="es-ES" dirty="0"/>
              <a:t>. Dijo a </a:t>
            </a:r>
            <a:r>
              <a:rPr lang="es-ES" dirty="0" err="1"/>
              <a:t>Jesús</a:t>
            </a:r>
            <a:r>
              <a:rPr lang="es-ES" dirty="0"/>
              <a:t> que </a:t>
            </a:r>
            <a:r>
              <a:rPr lang="es-ES" i="1" dirty="0"/>
              <a:t>si hubiera estado en su casa cuando su hermano enfermó, </a:t>
            </a:r>
            <a:r>
              <a:rPr lang="es-ES" i="1" dirty="0" err="1"/>
              <a:t>éste</a:t>
            </a:r>
            <a:r>
              <a:rPr lang="es-ES" i="1" dirty="0"/>
              <a:t> no </a:t>
            </a:r>
            <a:r>
              <a:rPr lang="es-ES" i="1" dirty="0" err="1"/>
              <a:t>habría</a:t>
            </a:r>
            <a:r>
              <a:rPr lang="es-ES" i="1" dirty="0"/>
              <a:t> muerto; pero que </a:t>
            </a:r>
            <a:r>
              <a:rPr lang="es-ES" i="1" dirty="0" err="1"/>
              <a:t>sabía</a:t>
            </a:r>
            <a:r>
              <a:rPr lang="es-ES" i="1" dirty="0"/>
              <a:t> que Dios le </a:t>
            </a:r>
            <a:r>
              <a:rPr lang="es-ES" i="1" dirty="0" err="1"/>
              <a:t>concedería</a:t>
            </a:r>
            <a:r>
              <a:rPr lang="es-ES" i="1" dirty="0"/>
              <a:t> cuanto le pidiese; y que, por lo tanto, si </a:t>
            </a:r>
            <a:r>
              <a:rPr lang="es-ES" i="1" dirty="0" err="1"/>
              <a:t>quería</a:t>
            </a:r>
            <a:r>
              <a:rPr lang="es-ES" i="1" dirty="0"/>
              <a:t> resucitarlo, lo </a:t>
            </a:r>
            <a:r>
              <a:rPr lang="es-ES" i="1" dirty="0" err="1"/>
              <a:t>haría</a:t>
            </a:r>
            <a:r>
              <a:rPr lang="es-ES" i="1" dirty="0"/>
              <a:t> </a:t>
            </a:r>
            <a:r>
              <a:rPr lang="es-ES" i="1" dirty="0" err="1"/>
              <a:t>fácilmente</a:t>
            </a:r>
            <a:r>
              <a:rPr lang="es-ES" i="1" dirty="0"/>
              <a:t>.</a:t>
            </a:r>
          </a:p>
          <a:p>
            <a:pPr algn="just"/>
            <a:endParaRPr lang="es-ES" dirty="0"/>
          </a:p>
          <a:p>
            <a:pPr algn="just"/>
            <a:r>
              <a:rPr lang="es-ES" i="1" dirty="0"/>
              <a:t>Y cuando </a:t>
            </a:r>
            <a:r>
              <a:rPr lang="es-ES" i="1" dirty="0" err="1"/>
              <a:t>Jesús</a:t>
            </a:r>
            <a:r>
              <a:rPr lang="es-ES" i="1" dirty="0"/>
              <a:t> le dijo que su hermano </a:t>
            </a:r>
            <a:r>
              <a:rPr lang="es-ES" i="1" dirty="0" err="1"/>
              <a:t>resucitaría</a:t>
            </a:r>
            <a:r>
              <a:rPr lang="es-ES" i="1" dirty="0"/>
              <a:t>, ella confesó que era cierto que </a:t>
            </a:r>
            <a:r>
              <a:rPr lang="es-ES" i="1" dirty="0" err="1"/>
              <a:t>resucitaría</a:t>
            </a:r>
            <a:r>
              <a:rPr lang="es-ES" i="1" dirty="0"/>
              <a:t> en el momento de la </a:t>
            </a:r>
            <a:r>
              <a:rPr lang="es-ES" i="1" dirty="0" err="1"/>
              <a:t>resurección</a:t>
            </a:r>
            <a:r>
              <a:rPr lang="es-ES" i="1" dirty="0"/>
              <a:t> general. Y al </a:t>
            </a:r>
            <a:r>
              <a:rPr lang="es-ES" i="1" dirty="0" err="1"/>
              <a:t>añadir</a:t>
            </a:r>
            <a:r>
              <a:rPr lang="es-ES" i="1" dirty="0"/>
              <a:t> </a:t>
            </a:r>
            <a:r>
              <a:rPr lang="es-ES" i="1" dirty="0" err="1"/>
              <a:t>Jesús</a:t>
            </a:r>
            <a:r>
              <a:rPr lang="es-ES" i="1" dirty="0"/>
              <a:t> que </a:t>
            </a:r>
            <a:r>
              <a:rPr lang="es-ES" i="1" dirty="0" err="1"/>
              <a:t>Él</a:t>
            </a:r>
            <a:r>
              <a:rPr lang="es-ES" i="1" dirty="0"/>
              <a:t> era la </a:t>
            </a:r>
            <a:r>
              <a:rPr lang="es-ES" i="1" dirty="0" err="1"/>
              <a:t>resurrección</a:t>
            </a:r>
            <a:r>
              <a:rPr lang="es-ES" i="1" dirty="0"/>
              <a:t> y la vida, y que quienes creyeran en </a:t>
            </a:r>
            <a:r>
              <a:rPr lang="es-ES" i="1" dirty="0" err="1"/>
              <a:t>Él</a:t>
            </a:r>
            <a:r>
              <a:rPr lang="es-ES" i="1" dirty="0"/>
              <a:t> </a:t>
            </a:r>
            <a:r>
              <a:rPr lang="es-ES" i="1" dirty="0" err="1"/>
              <a:t>vivirían</a:t>
            </a:r>
            <a:r>
              <a:rPr lang="es-ES" i="1" dirty="0"/>
              <a:t> y no </a:t>
            </a:r>
            <a:r>
              <a:rPr lang="es-ES" i="1" dirty="0" err="1"/>
              <a:t>morirían</a:t>
            </a:r>
            <a:r>
              <a:rPr lang="es-ES" i="1" dirty="0"/>
              <a:t>, y preguntarle si lo </a:t>
            </a:r>
            <a:r>
              <a:rPr lang="es-ES" i="1" dirty="0" err="1"/>
              <a:t>creía</a:t>
            </a:r>
            <a:r>
              <a:rPr lang="es-ES" i="1" dirty="0"/>
              <a:t>, </a:t>
            </a:r>
            <a:r>
              <a:rPr lang="es-ES" i="1" dirty="0" err="1"/>
              <a:t>respondio</a:t>
            </a:r>
            <a:r>
              <a:rPr lang="es-ES" i="1" dirty="0"/>
              <a:t>́ que sí, que </a:t>
            </a:r>
            <a:r>
              <a:rPr lang="es-ES" i="1" dirty="0" err="1"/>
              <a:t>creía</a:t>
            </a:r>
            <a:r>
              <a:rPr lang="es-ES" i="1" dirty="0"/>
              <a:t> que </a:t>
            </a:r>
            <a:r>
              <a:rPr lang="es-ES" i="1" dirty="0" err="1"/>
              <a:t>Él</a:t>
            </a:r>
            <a:r>
              <a:rPr lang="es-ES" i="1" dirty="0"/>
              <a:t> era el Cristo, el Hijo de Dios vivo, que </a:t>
            </a:r>
            <a:r>
              <a:rPr lang="es-ES" i="1" dirty="0" err="1"/>
              <a:t>había</a:t>
            </a:r>
            <a:r>
              <a:rPr lang="es-ES" i="1" dirty="0"/>
              <a:t> venido a este mundo</a:t>
            </a:r>
            <a:r>
              <a:rPr lang="es-ES" dirty="0"/>
              <a:t>.</a:t>
            </a:r>
          </a:p>
          <a:p>
            <a:pPr algn="just"/>
            <a:endParaRPr lang="es-ES" dirty="0"/>
          </a:p>
          <a:p>
            <a:pPr algn="just"/>
            <a:r>
              <a:rPr lang="es-ES" dirty="0"/>
              <a:t>Esta respuesta, al ser la misma que la de san Pedro, que fue tan alabada por Jesucristo, merece especial </a:t>
            </a:r>
            <a:r>
              <a:rPr lang="es-ES" dirty="0" err="1"/>
              <a:t>veneración</a:t>
            </a:r>
            <a:r>
              <a:rPr lang="es-ES" dirty="0"/>
              <a:t> por la gran fe que en ella se advierte. (3, 1)</a:t>
            </a:r>
          </a:p>
          <a:p>
            <a:pPr algn="just"/>
            <a:r>
              <a:rPr lang="es-ES" dirty="0"/>
              <a:t>Vuestra fe debe mostrarse particularmente en vuestras acciones, al realizarlas </a:t>
            </a:r>
            <a:r>
              <a:rPr lang="es-ES" dirty="0" err="1"/>
              <a:t>sólo</a:t>
            </a:r>
            <a:r>
              <a:rPr lang="es-ES" dirty="0"/>
              <a:t> por </a:t>
            </a:r>
            <a:r>
              <a:rPr lang="es-ES" dirty="0" err="1"/>
              <a:t>espíritu</a:t>
            </a:r>
            <a:r>
              <a:rPr lang="es-ES" dirty="0"/>
              <a:t> de fe, tal como </a:t>
            </a:r>
            <a:r>
              <a:rPr lang="es-ES" dirty="0" err="1"/>
              <a:t>estáis</a:t>
            </a:r>
            <a:r>
              <a:rPr lang="es-ES" dirty="0"/>
              <a:t> obligados, </a:t>
            </a:r>
            <a:r>
              <a:rPr lang="es-ES" dirty="0" err="1"/>
              <a:t>según</a:t>
            </a:r>
            <a:r>
              <a:rPr lang="es-ES" dirty="0"/>
              <a:t> el </a:t>
            </a:r>
            <a:r>
              <a:rPr lang="es-ES" dirty="0" err="1"/>
              <a:t>espíritu</a:t>
            </a:r>
            <a:r>
              <a:rPr lang="es-ES" dirty="0"/>
              <a:t> de vuestro Instituto. (3, 2)</a:t>
            </a:r>
          </a:p>
          <a:p>
            <a:pPr algn="just"/>
            <a:endParaRPr lang="es-ES" dirty="0"/>
          </a:p>
        </p:txBody>
      </p:sp>
      <p:pic>
        <p:nvPicPr>
          <p:cNvPr id="1026" name="Picture 2" descr="https://institutopedagogicodediriamba.files.wordpress.com/2010/10/26784_393837212848_58767882848_3908062_3196952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64" y="1841535"/>
            <a:ext cx="2439970" cy="234005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418735" y="414159"/>
            <a:ext cx="10235938" cy="492443"/>
          </a:xfrm>
          <a:prstGeom prst="rect">
            <a:avLst/>
          </a:prstGeom>
          <a:solidFill>
            <a:schemeClr val="accent1">
              <a:lumMod val="20000"/>
              <a:lumOff val="80000"/>
            </a:schemeClr>
          </a:solidFill>
        </p:spPr>
        <p:txBody>
          <a:bodyPr wrap="square">
            <a:spAutoFit/>
          </a:bodyPr>
          <a:lstStyle/>
          <a:p>
            <a:pPr algn="just"/>
            <a:r>
              <a:rPr lang="es-ES" sz="2600" b="1" dirty="0">
                <a:solidFill>
                  <a:srgbClr val="002060"/>
                </a:solidFill>
                <a:latin typeface="Arial" panose="020B0604020202020204" pitchFamily="34" charset="0"/>
                <a:cs typeface="Arial" panose="020B0604020202020204" pitchFamily="34" charset="0"/>
              </a:rPr>
              <a:t>SAN JUAN BAUTISTA DE LA SALLE nos dice…</a:t>
            </a:r>
          </a:p>
        </p:txBody>
      </p:sp>
      <p:pic>
        <p:nvPicPr>
          <p:cNvPr id="1028" name="Picture 4" descr="http://3.bp.blogspot.com/_n4cavIk0Yt4/S7gtbdnzUnI/AAAAAAAAAAs/FOmwCBAd4xM/s1600/DeLaSa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64" y="4181592"/>
            <a:ext cx="2434752" cy="72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6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2170" y="235670"/>
            <a:ext cx="10906812" cy="1077218"/>
          </a:xfrm>
          <a:prstGeom prst="rect">
            <a:avLst/>
          </a:prstGeom>
          <a:solidFill>
            <a:schemeClr val="bg1"/>
          </a:solidFill>
        </p:spPr>
        <p:txBody>
          <a:bodyPr wrap="square" rtlCol="0">
            <a:spAutoFit/>
          </a:bodyPr>
          <a:lstStyle/>
          <a:p>
            <a:pPr algn="r"/>
            <a:r>
              <a:rPr lang="es-ES" sz="4400" dirty="0">
                <a:latin typeface="Agent Orange" panose="00000400000000000000" pitchFamily="2" charset="0"/>
                <a:cs typeface="Agent Orange" panose="00000400000000000000" pitchFamily="2" charset="0"/>
              </a:rPr>
              <a:t>desmigando el evangelio</a:t>
            </a:r>
          </a:p>
          <a:p>
            <a:pPr algn="r"/>
            <a:r>
              <a:rPr lang="es-ES" sz="2000" dirty="0">
                <a:latin typeface="Agent Orange" panose="00000400000000000000" pitchFamily="2" charset="0"/>
                <a:cs typeface="Agent Orange" panose="00000400000000000000" pitchFamily="2" charset="0"/>
              </a:rPr>
              <a:t>Curso 2016-17</a:t>
            </a:r>
          </a:p>
        </p:txBody>
      </p:sp>
      <p:sp>
        <p:nvSpPr>
          <p:cNvPr id="6" name="CuadroTexto 5"/>
          <p:cNvSpPr txBox="1"/>
          <p:nvPr/>
        </p:nvSpPr>
        <p:spPr>
          <a:xfrm>
            <a:off x="622170" y="1312888"/>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(02 DE ABRIL 2017) </a:t>
            </a:r>
            <a:r>
              <a:rPr lang="es-ES" sz="2200" dirty="0">
                <a:solidFill>
                  <a:srgbClr val="7030A0"/>
                </a:solidFill>
                <a:latin typeface="Arial Black" panose="020B0A04020102020204" pitchFamily="34" charset="0"/>
                <a:cs typeface="Agent Orange" panose="00000400000000000000" pitchFamily="2" charset="0"/>
              </a:rPr>
              <a:t>V DOMINGO CUARESMA </a:t>
            </a:r>
            <a:r>
              <a:rPr lang="es-ES" dirty="0">
                <a:solidFill>
                  <a:srgbClr val="7030A0"/>
                </a:solidFill>
                <a:latin typeface="Arial Black" panose="020B0A04020102020204" pitchFamily="34" charset="0"/>
                <a:cs typeface="Agent Orange" panose="00000400000000000000" pitchFamily="2" charset="0"/>
              </a:rPr>
              <a:t>Ciclo A      </a:t>
            </a:r>
            <a:r>
              <a:rPr lang="es-ES" sz="1400" dirty="0" err="1">
                <a:solidFill>
                  <a:srgbClr val="7030A0"/>
                </a:solidFill>
                <a:latin typeface="Arial Black" panose="020B0A04020102020204" pitchFamily="34" charset="0"/>
                <a:cs typeface="Agent Orange" panose="00000400000000000000" pitchFamily="2" charset="0"/>
              </a:rPr>
              <a:t>Jn</a:t>
            </a:r>
            <a:r>
              <a:rPr lang="es-ES" sz="1400" dirty="0">
                <a:solidFill>
                  <a:srgbClr val="7030A0"/>
                </a:solidFill>
                <a:latin typeface="Arial Black" panose="020B0A04020102020204" pitchFamily="34" charset="0"/>
                <a:cs typeface="Agent Orange" panose="00000400000000000000" pitchFamily="2" charset="0"/>
              </a:rPr>
              <a:t> 11,1-45</a:t>
            </a:r>
            <a:endParaRPr lang="es-ES" sz="2000" dirty="0">
              <a:solidFill>
                <a:srgbClr val="7030A0"/>
              </a:solidFill>
              <a:latin typeface="Arial Black" panose="020B0A04020102020204" pitchFamily="34" charset="0"/>
              <a:cs typeface="Agent Orange" panose="00000400000000000000" pitchFamily="2" charset="0"/>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69" y="1743774"/>
            <a:ext cx="10906813" cy="4942473"/>
          </a:xfrm>
          <a:prstGeom prst="rect">
            <a:avLst/>
          </a:prstGeom>
        </p:spPr>
      </p:pic>
    </p:spTree>
    <p:extLst>
      <p:ext uri="{BB962C8B-B14F-4D97-AF65-F5344CB8AC3E}">
        <p14:creationId xmlns:p14="http://schemas.microsoft.com/office/powerpoint/2010/main" val="341601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84224" y="1237683"/>
            <a:ext cx="8270449" cy="4801314"/>
          </a:xfrm>
          <a:prstGeom prst="rect">
            <a:avLst/>
          </a:prstGeom>
          <a:solidFill>
            <a:schemeClr val="accent1">
              <a:lumMod val="20000"/>
              <a:lumOff val="80000"/>
            </a:schemeClr>
          </a:solidFill>
        </p:spPr>
        <p:txBody>
          <a:bodyPr wrap="square">
            <a:spAutoFit/>
          </a:bodyPr>
          <a:lstStyle/>
          <a:p>
            <a:pPr algn="just"/>
            <a:r>
              <a:rPr lang="es-ES" b="1" dirty="0">
                <a:solidFill>
                  <a:srgbClr val="0070C0"/>
                </a:solidFill>
              </a:rPr>
              <a:t>MEDITACIÓ SANT JOAN BAPTISTA DE LA SALLE (MF 147)</a:t>
            </a:r>
            <a:endParaRPr lang="es-ES" dirty="0">
              <a:solidFill>
                <a:srgbClr val="0070C0"/>
              </a:solidFill>
            </a:endParaRPr>
          </a:p>
          <a:p>
            <a:pPr algn="just"/>
            <a:endParaRPr lang="es-ES" dirty="0">
              <a:solidFill>
                <a:srgbClr val="0070C0"/>
              </a:solidFill>
            </a:endParaRPr>
          </a:p>
          <a:p>
            <a:pPr algn="just"/>
            <a:r>
              <a:rPr lang="es-ES" dirty="0">
                <a:solidFill>
                  <a:srgbClr val="0070C0"/>
                </a:solidFill>
              </a:rPr>
              <a:t>Res tan admirable </a:t>
            </a:r>
            <a:r>
              <a:rPr lang="es-ES" dirty="0" err="1">
                <a:solidFill>
                  <a:srgbClr val="0070C0"/>
                </a:solidFill>
              </a:rPr>
              <a:t>com</a:t>
            </a:r>
            <a:r>
              <a:rPr lang="es-ES" dirty="0">
                <a:solidFill>
                  <a:srgbClr val="0070C0"/>
                </a:solidFill>
              </a:rPr>
              <a:t> la fe que va demostrar santa Marta </a:t>
            </a:r>
            <a:r>
              <a:rPr lang="es-ES" dirty="0" err="1">
                <a:solidFill>
                  <a:srgbClr val="0070C0"/>
                </a:solidFill>
              </a:rPr>
              <a:t>quan</a:t>
            </a:r>
            <a:r>
              <a:rPr lang="es-ES" dirty="0">
                <a:solidFill>
                  <a:srgbClr val="0070C0"/>
                </a:solidFill>
              </a:rPr>
              <a:t> </a:t>
            </a:r>
            <a:r>
              <a:rPr lang="es-ES" dirty="0" err="1">
                <a:solidFill>
                  <a:srgbClr val="0070C0"/>
                </a:solidFill>
              </a:rPr>
              <a:t>Jesucrist</a:t>
            </a:r>
            <a:r>
              <a:rPr lang="es-ES" dirty="0">
                <a:solidFill>
                  <a:srgbClr val="0070C0"/>
                </a:solidFill>
              </a:rPr>
              <a:t> va </a:t>
            </a:r>
            <a:r>
              <a:rPr lang="es-ES" dirty="0" err="1">
                <a:solidFill>
                  <a:srgbClr val="0070C0"/>
                </a:solidFill>
              </a:rPr>
              <a:t>ressuscitar</a:t>
            </a:r>
            <a:r>
              <a:rPr lang="es-ES" dirty="0">
                <a:solidFill>
                  <a:srgbClr val="0070C0"/>
                </a:solidFill>
              </a:rPr>
              <a:t> </a:t>
            </a:r>
            <a:r>
              <a:rPr lang="es-ES" dirty="0" err="1">
                <a:solidFill>
                  <a:srgbClr val="0070C0"/>
                </a:solidFill>
              </a:rPr>
              <a:t>Llàtzer</a:t>
            </a:r>
            <a:r>
              <a:rPr lang="es-ES" dirty="0">
                <a:solidFill>
                  <a:srgbClr val="0070C0"/>
                </a:solidFill>
              </a:rPr>
              <a:t>. Li va </a:t>
            </a:r>
            <a:r>
              <a:rPr lang="es-ES" dirty="0" err="1">
                <a:solidFill>
                  <a:srgbClr val="0070C0"/>
                </a:solidFill>
              </a:rPr>
              <a:t>dir</a:t>
            </a:r>
            <a:r>
              <a:rPr lang="es-ES" dirty="0">
                <a:solidFill>
                  <a:srgbClr val="0070C0"/>
                </a:solidFill>
              </a:rPr>
              <a:t> a Jesús que </a:t>
            </a:r>
            <a:r>
              <a:rPr lang="es-ES" i="1" dirty="0">
                <a:solidFill>
                  <a:srgbClr val="0070C0"/>
                </a:solidFill>
              </a:rPr>
              <a:t>si </a:t>
            </a:r>
            <a:r>
              <a:rPr lang="es-ES" i="1" dirty="0" err="1">
                <a:solidFill>
                  <a:srgbClr val="0070C0"/>
                </a:solidFill>
              </a:rPr>
              <a:t>haguera</a:t>
            </a:r>
            <a:r>
              <a:rPr lang="es-ES" i="1" dirty="0">
                <a:solidFill>
                  <a:srgbClr val="0070C0"/>
                </a:solidFill>
              </a:rPr>
              <a:t> </a:t>
            </a:r>
            <a:r>
              <a:rPr lang="es-ES" i="1" dirty="0" err="1">
                <a:solidFill>
                  <a:srgbClr val="0070C0"/>
                </a:solidFill>
              </a:rPr>
              <a:t>estat</a:t>
            </a:r>
            <a:r>
              <a:rPr lang="es-ES" i="1" dirty="0">
                <a:solidFill>
                  <a:srgbClr val="0070C0"/>
                </a:solidFill>
              </a:rPr>
              <a:t> en casa </a:t>
            </a:r>
            <a:r>
              <a:rPr lang="es-ES" i="1" dirty="0" err="1">
                <a:solidFill>
                  <a:srgbClr val="0070C0"/>
                </a:solidFill>
              </a:rPr>
              <a:t>quan</a:t>
            </a:r>
            <a:r>
              <a:rPr lang="es-ES" i="1" dirty="0">
                <a:solidFill>
                  <a:srgbClr val="0070C0"/>
                </a:solidFill>
              </a:rPr>
              <a:t> el </a:t>
            </a:r>
            <a:r>
              <a:rPr lang="es-ES" i="1" dirty="0" err="1">
                <a:solidFill>
                  <a:srgbClr val="0070C0"/>
                </a:solidFill>
              </a:rPr>
              <a:t>seu</a:t>
            </a:r>
            <a:r>
              <a:rPr lang="es-ES" i="1" dirty="0">
                <a:solidFill>
                  <a:srgbClr val="0070C0"/>
                </a:solidFill>
              </a:rPr>
              <a:t> </a:t>
            </a:r>
            <a:r>
              <a:rPr lang="es-ES" i="1" dirty="0" err="1">
                <a:solidFill>
                  <a:srgbClr val="0070C0"/>
                </a:solidFill>
              </a:rPr>
              <a:t>germà</a:t>
            </a:r>
            <a:r>
              <a:rPr lang="es-ES" i="1" dirty="0">
                <a:solidFill>
                  <a:srgbClr val="0070C0"/>
                </a:solidFill>
              </a:rPr>
              <a:t> va </a:t>
            </a:r>
            <a:r>
              <a:rPr lang="es-ES" i="1" dirty="0" err="1">
                <a:solidFill>
                  <a:srgbClr val="0070C0"/>
                </a:solidFill>
              </a:rPr>
              <a:t>emmalaltir</a:t>
            </a:r>
            <a:r>
              <a:rPr lang="es-ES" i="1" dirty="0">
                <a:solidFill>
                  <a:srgbClr val="0070C0"/>
                </a:solidFill>
              </a:rPr>
              <a:t>, </a:t>
            </a:r>
            <a:r>
              <a:rPr lang="es-ES" i="1" dirty="0" err="1">
                <a:solidFill>
                  <a:srgbClr val="0070C0"/>
                </a:solidFill>
              </a:rPr>
              <a:t>aquest</a:t>
            </a:r>
            <a:r>
              <a:rPr lang="es-ES" i="1" dirty="0">
                <a:solidFill>
                  <a:srgbClr val="0070C0"/>
                </a:solidFill>
              </a:rPr>
              <a:t> no </a:t>
            </a:r>
            <a:r>
              <a:rPr lang="es-ES" i="1" dirty="0" err="1">
                <a:solidFill>
                  <a:srgbClr val="0070C0"/>
                </a:solidFill>
              </a:rPr>
              <a:t>hauria</a:t>
            </a:r>
            <a:r>
              <a:rPr lang="es-ES" i="1" dirty="0">
                <a:solidFill>
                  <a:srgbClr val="0070C0"/>
                </a:solidFill>
              </a:rPr>
              <a:t> </a:t>
            </a:r>
            <a:r>
              <a:rPr lang="es-ES" i="1" dirty="0" err="1">
                <a:solidFill>
                  <a:srgbClr val="0070C0"/>
                </a:solidFill>
              </a:rPr>
              <a:t>mort</a:t>
            </a:r>
            <a:r>
              <a:rPr lang="es-ES" i="1" dirty="0">
                <a:solidFill>
                  <a:srgbClr val="0070C0"/>
                </a:solidFill>
              </a:rPr>
              <a:t>; </a:t>
            </a:r>
            <a:r>
              <a:rPr lang="es-ES" i="1" dirty="0" err="1">
                <a:solidFill>
                  <a:srgbClr val="0070C0"/>
                </a:solidFill>
              </a:rPr>
              <a:t>però</a:t>
            </a:r>
            <a:r>
              <a:rPr lang="es-ES" i="1" dirty="0">
                <a:solidFill>
                  <a:srgbClr val="0070C0"/>
                </a:solidFill>
              </a:rPr>
              <a:t> que sabia que </a:t>
            </a:r>
            <a:r>
              <a:rPr lang="es-ES" i="1" dirty="0" err="1">
                <a:solidFill>
                  <a:srgbClr val="0070C0"/>
                </a:solidFill>
              </a:rPr>
              <a:t>Déu</a:t>
            </a:r>
            <a:r>
              <a:rPr lang="es-ES" i="1" dirty="0">
                <a:solidFill>
                  <a:srgbClr val="0070C0"/>
                </a:solidFill>
              </a:rPr>
              <a:t> li </a:t>
            </a:r>
            <a:r>
              <a:rPr lang="es-ES" i="1" dirty="0" err="1">
                <a:solidFill>
                  <a:srgbClr val="0070C0"/>
                </a:solidFill>
              </a:rPr>
              <a:t>concediria</a:t>
            </a:r>
            <a:r>
              <a:rPr lang="es-ES" i="1" dirty="0">
                <a:solidFill>
                  <a:srgbClr val="0070C0"/>
                </a:solidFill>
              </a:rPr>
              <a:t> </a:t>
            </a:r>
            <a:r>
              <a:rPr lang="es-ES" i="1" dirty="0" err="1">
                <a:solidFill>
                  <a:srgbClr val="0070C0"/>
                </a:solidFill>
              </a:rPr>
              <a:t>tot</a:t>
            </a:r>
            <a:r>
              <a:rPr lang="es-ES" i="1" dirty="0">
                <a:solidFill>
                  <a:srgbClr val="0070C0"/>
                </a:solidFill>
              </a:rPr>
              <a:t> el que li </a:t>
            </a:r>
            <a:r>
              <a:rPr lang="es-ES" i="1" dirty="0" err="1">
                <a:solidFill>
                  <a:srgbClr val="0070C0"/>
                </a:solidFill>
              </a:rPr>
              <a:t>demanara</a:t>
            </a:r>
            <a:r>
              <a:rPr lang="es-ES" i="1" dirty="0">
                <a:solidFill>
                  <a:srgbClr val="0070C0"/>
                </a:solidFill>
              </a:rPr>
              <a:t>; i que, per </a:t>
            </a:r>
            <a:r>
              <a:rPr lang="es-ES" i="1" dirty="0" err="1">
                <a:solidFill>
                  <a:srgbClr val="0070C0"/>
                </a:solidFill>
              </a:rPr>
              <a:t>tant</a:t>
            </a:r>
            <a:r>
              <a:rPr lang="es-ES" i="1" dirty="0">
                <a:solidFill>
                  <a:srgbClr val="0070C0"/>
                </a:solidFill>
              </a:rPr>
              <a:t>, si </a:t>
            </a:r>
            <a:r>
              <a:rPr lang="es-ES" i="1" dirty="0" err="1">
                <a:solidFill>
                  <a:srgbClr val="0070C0"/>
                </a:solidFill>
              </a:rPr>
              <a:t>volia</a:t>
            </a:r>
            <a:r>
              <a:rPr lang="es-ES" i="1" dirty="0">
                <a:solidFill>
                  <a:srgbClr val="0070C0"/>
                </a:solidFill>
              </a:rPr>
              <a:t> </a:t>
            </a:r>
            <a:r>
              <a:rPr lang="es-ES" i="1" dirty="0" err="1">
                <a:solidFill>
                  <a:srgbClr val="0070C0"/>
                </a:solidFill>
              </a:rPr>
              <a:t>ressuscitar</a:t>
            </a:r>
            <a:r>
              <a:rPr lang="es-ES" i="1" dirty="0">
                <a:solidFill>
                  <a:srgbClr val="0070C0"/>
                </a:solidFill>
              </a:rPr>
              <a:t>-lo, </a:t>
            </a:r>
            <a:r>
              <a:rPr lang="es-ES" i="1" dirty="0" err="1">
                <a:solidFill>
                  <a:srgbClr val="0070C0"/>
                </a:solidFill>
              </a:rPr>
              <a:t>ho</a:t>
            </a:r>
            <a:r>
              <a:rPr lang="es-ES" i="1" dirty="0">
                <a:solidFill>
                  <a:srgbClr val="0070C0"/>
                </a:solidFill>
              </a:rPr>
              <a:t> </a:t>
            </a:r>
            <a:r>
              <a:rPr lang="es-ES" i="1" dirty="0" err="1">
                <a:solidFill>
                  <a:srgbClr val="0070C0"/>
                </a:solidFill>
              </a:rPr>
              <a:t>faria</a:t>
            </a:r>
            <a:r>
              <a:rPr lang="es-ES" i="1" dirty="0">
                <a:solidFill>
                  <a:srgbClr val="0070C0"/>
                </a:solidFill>
              </a:rPr>
              <a:t> </a:t>
            </a:r>
            <a:r>
              <a:rPr lang="es-ES" i="1" dirty="0" err="1">
                <a:solidFill>
                  <a:srgbClr val="0070C0"/>
                </a:solidFill>
              </a:rPr>
              <a:t>fàcilment</a:t>
            </a:r>
            <a:r>
              <a:rPr lang="es-ES" i="1" dirty="0">
                <a:solidFill>
                  <a:srgbClr val="0070C0"/>
                </a:solidFill>
              </a:rPr>
              <a:t>.</a:t>
            </a:r>
          </a:p>
          <a:p>
            <a:pPr algn="just"/>
            <a:endParaRPr lang="es-ES" dirty="0">
              <a:solidFill>
                <a:srgbClr val="0070C0"/>
              </a:solidFill>
            </a:endParaRPr>
          </a:p>
          <a:p>
            <a:pPr algn="just"/>
            <a:r>
              <a:rPr lang="es-ES" i="1" dirty="0">
                <a:solidFill>
                  <a:srgbClr val="0070C0"/>
                </a:solidFill>
              </a:rPr>
              <a:t>I </a:t>
            </a:r>
            <a:r>
              <a:rPr lang="es-ES" i="1" dirty="0" err="1">
                <a:solidFill>
                  <a:srgbClr val="0070C0"/>
                </a:solidFill>
              </a:rPr>
              <a:t>quan</a:t>
            </a:r>
            <a:r>
              <a:rPr lang="es-ES" i="1" dirty="0">
                <a:solidFill>
                  <a:srgbClr val="0070C0"/>
                </a:solidFill>
              </a:rPr>
              <a:t> Jesús li va </a:t>
            </a:r>
            <a:r>
              <a:rPr lang="es-ES" i="1" dirty="0" err="1">
                <a:solidFill>
                  <a:srgbClr val="0070C0"/>
                </a:solidFill>
              </a:rPr>
              <a:t>dir</a:t>
            </a:r>
            <a:r>
              <a:rPr lang="es-ES" i="1" dirty="0">
                <a:solidFill>
                  <a:srgbClr val="0070C0"/>
                </a:solidFill>
              </a:rPr>
              <a:t> que el </a:t>
            </a:r>
            <a:r>
              <a:rPr lang="es-ES" i="1" dirty="0" err="1">
                <a:solidFill>
                  <a:srgbClr val="0070C0"/>
                </a:solidFill>
              </a:rPr>
              <a:t>seu</a:t>
            </a:r>
            <a:r>
              <a:rPr lang="es-ES" i="1" dirty="0">
                <a:solidFill>
                  <a:srgbClr val="0070C0"/>
                </a:solidFill>
              </a:rPr>
              <a:t> </a:t>
            </a:r>
            <a:r>
              <a:rPr lang="es-ES" i="1" dirty="0" err="1">
                <a:solidFill>
                  <a:srgbClr val="0070C0"/>
                </a:solidFill>
              </a:rPr>
              <a:t>germà</a:t>
            </a:r>
            <a:r>
              <a:rPr lang="es-ES" i="1" dirty="0">
                <a:solidFill>
                  <a:srgbClr val="0070C0"/>
                </a:solidFill>
              </a:rPr>
              <a:t> </a:t>
            </a:r>
            <a:r>
              <a:rPr lang="es-ES" i="1" dirty="0" err="1">
                <a:solidFill>
                  <a:srgbClr val="0070C0"/>
                </a:solidFill>
              </a:rPr>
              <a:t>ressuscitaria</a:t>
            </a:r>
            <a:r>
              <a:rPr lang="es-ES" i="1" dirty="0">
                <a:solidFill>
                  <a:srgbClr val="0070C0"/>
                </a:solidFill>
              </a:rPr>
              <a:t>, ella va </a:t>
            </a:r>
            <a:r>
              <a:rPr lang="es-ES" i="1" dirty="0" err="1">
                <a:solidFill>
                  <a:srgbClr val="0070C0"/>
                </a:solidFill>
              </a:rPr>
              <a:t>confessar</a:t>
            </a:r>
            <a:r>
              <a:rPr lang="es-ES" i="1" dirty="0">
                <a:solidFill>
                  <a:srgbClr val="0070C0"/>
                </a:solidFill>
              </a:rPr>
              <a:t> que era </a:t>
            </a:r>
            <a:r>
              <a:rPr lang="es-ES" i="1" dirty="0" err="1">
                <a:solidFill>
                  <a:srgbClr val="0070C0"/>
                </a:solidFill>
              </a:rPr>
              <a:t>cert</a:t>
            </a:r>
            <a:r>
              <a:rPr lang="es-ES" i="1" dirty="0">
                <a:solidFill>
                  <a:srgbClr val="0070C0"/>
                </a:solidFill>
              </a:rPr>
              <a:t> que </a:t>
            </a:r>
            <a:r>
              <a:rPr lang="es-ES" i="1" dirty="0" err="1">
                <a:solidFill>
                  <a:srgbClr val="0070C0"/>
                </a:solidFill>
              </a:rPr>
              <a:t>ressuscitaria</a:t>
            </a:r>
            <a:r>
              <a:rPr lang="es-ES" i="1" dirty="0">
                <a:solidFill>
                  <a:srgbClr val="0070C0"/>
                </a:solidFill>
              </a:rPr>
              <a:t> en el </a:t>
            </a:r>
            <a:r>
              <a:rPr lang="es-ES" i="1" dirty="0" err="1">
                <a:solidFill>
                  <a:srgbClr val="0070C0"/>
                </a:solidFill>
              </a:rPr>
              <a:t>moment</a:t>
            </a:r>
            <a:r>
              <a:rPr lang="es-ES" i="1" dirty="0">
                <a:solidFill>
                  <a:srgbClr val="0070C0"/>
                </a:solidFill>
              </a:rPr>
              <a:t> de la </a:t>
            </a:r>
            <a:r>
              <a:rPr lang="es-ES" i="1" dirty="0" err="1">
                <a:solidFill>
                  <a:srgbClr val="0070C0"/>
                </a:solidFill>
              </a:rPr>
              <a:t>resurrecció</a:t>
            </a:r>
            <a:r>
              <a:rPr lang="es-ES" i="1" dirty="0">
                <a:solidFill>
                  <a:srgbClr val="0070C0"/>
                </a:solidFill>
              </a:rPr>
              <a:t> general. I en </a:t>
            </a:r>
            <a:r>
              <a:rPr lang="es-ES" i="1" dirty="0" err="1">
                <a:solidFill>
                  <a:srgbClr val="0070C0"/>
                </a:solidFill>
              </a:rPr>
              <a:t>afegir</a:t>
            </a:r>
            <a:r>
              <a:rPr lang="es-ES" i="1" dirty="0">
                <a:solidFill>
                  <a:srgbClr val="0070C0"/>
                </a:solidFill>
              </a:rPr>
              <a:t> Jesús que </a:t>
            </a:r>
            <a:r>
              <a:rPr lang="es-ES" i="1" dirty="0" err="1">
                <a:solidFill>
                  <a:srgbClr val="0070C0"/>
                </a:solidFill>
              </a:rPr>
              <a:t>Ell</a:t>
            </a:r>
            <a:r>
              <a:rPr lang="es-ES" i="1" dirty="0">
                <a:solidFill>
                  <a:srgbClr val="0070C0"/>
                </a:solidFill>
              </a:rPr>
              <a:t> era la </a:t>
            </a:r>
            <a:r>
              <a:rPr lang="es-ES" i="1" dirty="0" err="1">
                <a:solidFill>
                  <a:srgbClr val="0070C0"/>
                </a:solidFill>
              </a:rPr>
              <a:t>resurrecció</a:t>
            </a:r>
            <a:r>
              <a:rPr lang="es-ES" i="1" dirty="0">
                <a:solidFill>
                  <a:srgbClr val="0070C0"/>
                </a:solidFill>
              </a:rPr>
              <a:t> i la vida, i que </a:t>
            </a:r>
            <a:r>
              <a:rPr lang="es-ES" i="1" dirty="0" err="1">
                <a:solidFill>
                  <a:srgbClr val="0070C0"/>
                </a:solidFill>
              </a:rPr>
              <a:t>els</a:t>
            </a:r>
            <a:r>
              <a:rPr lang="es-ES" i="1" dirty="0">
                <a:solidFill>
                  <a:srgbClr val="0070C0"/>
                </a:solidFill>
              </a:rPr>
              <a:t> que </a:t>
            </a:r>
            <a:r>
              <a:rPr lang="es-ES" i="1" dirty="0" err="1">
                <a:solidFill>
                  <a:srgbClr val="0070C0"/>
                </a:solidFill>
              </a:rPr>
              <a:t>cregueren</a:t>
            </a:r>
            <a:r>
              <a:rPr lang="es-ES" i="1" dirty="0">
                <a:solidFill>
                  <a:srgbClr val="0070C0"/>
                </a:solidFill>
              </a:rPr>
              <a:t> en </a:t>
            </a:r>
            <a:r>
              <a:rPr lang="es-ES" i="1" dirty="0" err="1">
                <a:solidFill>
                  <a:srgbClr val="0070C0"/>
                </a:solidFill>
              </a:rPr>
              <a:t>Ell</a:t>
            </a:r>
            <a:r>
              <a:rPr lang="es-ES" i="1" dirty="0">
                <a:solidFill>
                  <a:srgbClr val="0070C0"/>
                </a:solidFill>
              </a:rPr>
              <a:t> </a:t>
            </a:r>
            <a:r>
              <a:rPr lang="es-ES" i="1" dirty="0" err="1">
                <a:solidFill>
                  <a:srgbClr val="0070C0"/>
                </a:solidFill>
              </a:rPr>
              <a:t>viurien</a:t>
            </a:r>
            <a:r>
              <a:rPr lang="es-ES" i="1" dirty="0">
                <a:solidFill>
                  <a:srgbClr val="0070C0"/>
                </a:solidFill>
              </a:rPr>
              <a:t> i no </a:t>
            </a:r>
            <a:r>
              <a:rPr lang="es-ES" i="1" dirty="0" err="1">
                <a:solidFill>
                  <a:srgbClr val="0070C0"/>
                </a:solidFill>
              </a:rPr>
              <a:t>moririen</a:t>
            </a:r>
            <a:r>
              <a:rPr lang="es-ES" i="1" dirty="0">
                <a:solidFill>
                  <a:srgbClr val="0070C0"/>
                </a:solidFill>
              </a:rPr>
              <a:t>, i </a:t>
            </a:r>
            <a:r>
              <a:rPr lang="es-ES" i="1" dirty="0" err="1">
                <a:solidFill>
                  <a:srgbClr val="0070C0"/>
                </a:solidFill>
              </a:rPr>
              <a:t>preguntant</a:t>
            </a:r>
            <a:r>
              <a:rPr lang="es-ES" i="1" dirty="0">
                <a:solidFill>
                  <a:srgbClr val="0070C0"/>
                </a:solidFill>
              </a:rPr>
              <a:t>-li si </a:t>
            </a:r>
            <a:r>
              <a:rPr lang="es-ES" i="1" dirty="0" err="1">
                <a:solidFill>
                  <a:srgbClr val="0070C0"/>
                </a:solidFill>
              </a:rPr>
              <a:t>ho</a:t>
            </a:r>
            <a:r>
              <a:rPr lang="es-ES" i="1" dirty="0">
                <a:solidFill>
                  <a:srgbClr val="0070C0"/>
                </a:solidFill>
              </a:rPr>
              <a:t> </a:t>
            </a:r>
            <a:r>
              <a:rPr lang="es-ES" i="1" dirty="0" err="1">
                <a:solidFill>
                  <a:srgbClr val="0070C0"/>
                </a:solidFill>
              </a:rPr>
              <a:t>creia</a:t>
            </a:r>
            <a:r>
              <a:rPr lang="es-ES" i="1" dirty="0">
                <a:solidFill>
                  <a:srgbClr val="0070C0"/>
                </a:solidFill>
              </a:rPr>
              <a:t>, ella va </a:t>
            </a:r>
            <a:r>
              <a:rPr lang="es-ES" i="1" dirty="0" err="1">
                <a:solidFill>
                  <a:srgbClr val="0070C0"/>
                </a:solidFill>
              </a:rPr>
              <a:t>respondre</a:t>
            </a:r>
            <a:r>
              <a:rPr lang="es-ES" i="1" dirty="0">
                <a:solidFill>
                  <a:srgbClr val="0070C0"/>
                </a:solidFill>
              </a:rPr>
              <a:t> que sí, que </a:t>
            </a:r>
            <a:r>
              <a:rPr lang="es-ES" i="1" dirty="0" err="1">
                <a:solidFill>
                  <a:srgbClr val="0070C0"/>
                </a:solidFill>
              </a:rPr>
              <a:t>creia</a:t>
            </a:r>
            <a:r>
              <a:rPr lang="es-ES" i="1" dirty="0">
                <a:solidFill>
                  <a:srgbClr val="0070C0"/>
                </a:solidFill>
              </a:rPr>
              <a:t> que </a:t>
            </a:r>
            <a:r>
              <a:rPr lang="es-ES" i="1" dirty="0" err="1">
                <a:solidFill>
                  <a:srgbClr val="0070C0"/>
                </a:solidFill>
              </a:rPr>
              <a:t>Ell</a:t>
            </a:r>
            <a:r>
              <a:rPr lang="es-ES" i="1" dirty="0">
                <a:solidFill>
                  <a:srgbClr val="0070C0"/>
                </a:solidFill>
              </a:rPr>
              <a:t> era el </a:t>
            </a:r>
            <a:r>
              <a:rPr lang="es-ES" i="1" dirty="0" err="1">
                <a:solidFill>
                  <a:srgbClr val="0070C0"/>
                </a:solidFill>
              </a:rPr>
              <a:t>Crist</a:t>
            </a:r>
            <a:r>
              <a:rPr lang="es-ES" i="1" dirty="0">
                <a:solidFill>
                  <a:srgbClr val="0070C0"/>
                </a:solidFill>
              </a:rPr>
              <a:t>, el </a:t>
            </a:r>
            <a:r>
              <a:rPr lang="es-ES" i="1" dirty="0" err="1">
                <a:solidFill>
                  <a:srgbClr val="0070C0"/>
                </a:solidFill>
              </a:rPr>
              <a:t>Fill</a:t>
            </a:r>
            <a:r>
              <a:rPr lang="es-ES" i="1" dirty="0">
                <a:solidFill>
                  <a:srgbClr val="0070C0"/>
                </a:solidFill>
              </a:rPr>
              <a:t> de </a:t>
            </a:r>
            <a:r>
              <a:rPr lang="es-ES" i="1" dirty="0" err="1">
                <a:solidFill>
                  <a:srgbClr val="0070C0"/>
                </a:solidFill>
              </a:rPr>
              <a:t>Déu</a:t>
            </a:r>
            <a:r>
              <a:rPr lang="es-ES" i="1" dirty="0">
                <a:solidFill>
                  <a:srgbClr val="0070C0"/>
                </a:solidFill>
              </a:rPr>
              <a:t> </a:t>
            </a:r>
            <a:r>
              <a:rPr lang="es-ES" i="1" dirty="0" err="1">
                <a:solidFill>
                  <a:srgbClr val="0070C0"/>
                </a:solidFill>
              </a:rPr>
              <a:t>viu</a:t>
            </a:r>
            <a:r>
              <a:rPr lang="es-ES" i="1" dirty="0">
                <a:solidFill>
                  <a:srgbClr val="0070C0"/>
                </a:solidFill>
              </a:rPr>
              <a:t>, que </a:t>
            </a:r>
            <a:r>
              <a:rPr lang="es-ES" i="1" dirty="0" err="1">
                <a:solidFill>
                  <a:srgbClr val="0070C0"/>
                </a:solidFill>
              </a:rPr>
              <a:t>havia</a:t>
            </a:r>
            <a:r>
              <a:rPr lang="es-ES" i="1" dirty="0">
                <a:solidFill>
                  <a:srgbClr val="0070C0"/>
                </a:solidFill>
              </a:rPr>
              <a:t> </a:t>
            </a:r>
            <a:r>
              <a:rPr lang="es-ES" i="1" dirty="0" err="1">
                <a:solidFill>
                  <a:srgbClr val="0070C0"/>
                </a:solidFill>
              </a:rPr>
              <a:t>vingut</a:t>
            </a:r>
            <a:r>
              <a:rPr lang="es-ES" i="1" dirty="0">
                <a:solidFill>
                  <a:srgbClr val="0070C0"/>
                </a:solidFill>
              </a:rPr>
              <a:t> a </a:t>
            </a:r>
            <a:r>
              <a:rPr lang="es-ES" i="1" dirty="0" err="1">
                <a:solidFill>
                  <a:srgbClr val="0070C0"/>
                </a:solidFill>
              </a:rPr>
              <a:t>aquest</a:t>
            </a:r>
            <a:r>
              <a:rPr lang="es-ES" i="1" dirty="0">
                <a:solidFill>
                  <a:srgbClr val="0070C0"/>
                </a:solidFill>
              </a:rPr>
              <a:t> </a:t>
            </a:r>
            <a:r>
              <a:rPr lang="es-ES" i="1" dirty="0" err="1">
                <a:solidFill>
                  <a:srgbClr val="0070C0"/>
                </a:solidFill>
              </a:rPr>
              <a:t>món</a:t>
            </a:r>
            <a:r>
              <a:rPr lang="es-ES" i="1" dirty="0">
                <a:solidFill>
                  <a:srgbClr val="0070C0"/>
                </a:solidFill>
              </a:rPr>
              <a:t>.</a:t>
            </a:r>
          </a:p>
          <a:p>
            <a:pPr algn="just"/>
            <a:endParaRPr lang="es-ES" dirty="0">
              <a:solidFill>
                <a:srgbClr val="0070C0"/>
              </a:solidFill>
            </a:endParaRPr>
          </a:p>
          <a:p>
            <a:pPr algn="just"/>
            <a:r>
              <a:rPr lang="es-ES" dirty="0" err="1">
                <a:solidFill>
                  <a:srgbClr val="0070C0"/>
                </a:solidFill>
              </a:rPr>
              <a:t>Aquesta</a:t>
            </a:r>
            <a:r>
              <a:rPr lang="es-ES" dirty="0">
                <a:solidFill>
                  <a:srgbClr val="0070C0"/>
                </a:solidFill>
              </a:rPr>
              <a:t> </a:t>
            </a:r>
            <a:r>
              <a:rPr lang="es-ES" dirty="0" err="1">
                <a:solidFill>
                  <a:srgbClr val="0070C0"/>
                </a:solidFill>
              </a:rPr>
              <a:t>resposta</a:t>
            </a:r>
            <a:r>
              <a:rPr lang="es-ES" dirty="0">
                <a:solidFill>
                  <a:srgbClr val="0070C0"/>
                </a:solidFill>
              </a:rPr>
              <a:t>, en ser la </a:t>
            </a:r>
            <a:r>
              <a:rPr lang="es-ES" dirty="0" err="1">
                <a:solidFill>
                  <a:srgbClr val="0070C0"/>
                </a:solidFill>
              </a:rPr>
              <a:t>mateixa</a:t>
            </a:r>
            <a:r>
              <a:rPr lang="es-ES" dirty="0">
                <a:solidFill>
                  <a:srgbClr val="0070C0"/>
                </a:solidFill>
              </a:rPr>
              <a:t> que la de </a:t>
            </a:r>
            <a:r>
              <a:rPr lang="es-ES" dirty="0" err="1">
                <a:solidFill>
                  <a:srgbClr val="0070C0"/>
                </a:solidFill>
              </a:rPr>
              <a:t>sant</a:t>
            </a:r>
            <a:r>
              <a:rPr lang="es-ES" dirty="0">
                <a:solidFill>
                  <a:srgbClr val="0070C0"/>
                </a:solidFill>
              </a:rPr>
              <a:t> Pere, que va ser tan </a:t>
            </a:r>
            <a:r>
              <a:rPr lang="es-ES" dirty="0" err="1">
                <a:solidFill>
                  <a:srgbClr val="0070C0"/>
                </a:solidFill>
              </a:rPr>
              <a:t>lloada</a:t>
            </a:r>
            <a:r>
              <a:rPr lang="es-ES" dirty="0">
                <a:solidFill>
                  <a:srgbClr val="0070C0"/>
                </a:solidFill>
              </a:rPr>
              <a:t> per </a:t>
            </a:r>
            <a:r>
              <a:rPr lang="es-ES" dirty="0" err="1">
                <a:solidFill>
                  <a:srgbClr val="0070C0"/>
                </a:solidFill>
              </a:rPr>
              <a:t>Jesucrist</a:t>
            </a:r>
            <a:r>
              <a:rPr lang="es-ES" dirty="0">
                <a:solidFill>
                  <a:srgbClr val="0070C0"/>
                </a:solidFill>
              </a:rPr>
              <a:t>, </a:t>
            </a:r>
            <a:r>
              <a:rPr lang="es-ES" dirty="0" err="1">
                <a:solidFill>
                  <a:srgbClr val="0070C0"/>
                </a:solidFill>
              </a:rPr>
              <a:t>mereix</a:t>
            </a:r>
            <a:r>
              <a:rPr lang="es-ES" dirty="0">
                <a:solidFill>
                  <a:srgbClr val="0070C0"/>
                </a:solidFill>
              </a:rPr>
              <a:t> especial </a:t>
            </a:r>
            <a:r>
              <a:rPr lang="es-ES" dirty="0" err="1">
                <a:solidFill>
                  <a:srgbClr val="0070C0"/>
                </a:solidFill>
              </a:rPr>
              <a:t>veneració</a:t>
            </a:r>
            <a:r>
              <a:rPr lang="es-ES" dirty="0">
                <a:solidFill>
                  <a:srgbClr val="0070C0"/>
                </a:solidFill>
              </a:rPr>
              <a:t> per la gran fe que en ella </a:t>
            </a:r>
            <a:r>
              <a:rPr lang="es-ES" dirty="0" err="1">
                <a:solidFill>
                  <a:srgbClr val="0070C0"/>
                </a:solidFill>
              </a:rPr>
              <a:t>s'adverteix</a:t>
            </a:r>
            <a:r>
              <a:rPr lang="es-ES" dirty="0">
                <a:solidFill>
                  <a:srgbClr val="0070C0"/>
                </a:solidFill>
              </a:rPr>
              <a:t>. (3, 1)</a:t>
            </a:r>
          </a:p>
          <a:p>
            <a:pPr algn="just"/>
            <a:r>
              <a:rPr lang="es-ES" dirty="0">
                <a:solidFill>
                  <a:srgbClr val="0070C0"/>
                </a:solidFill>
              </a:rPr>
              <a:t>La </a:t>
            </a:r>
            <a:r>
              <a:rPr lang="es-ES" dirty="0" err="1">
                <a:solidFill>
                  <a:srgbClr val="0070C0"/>
                </a:solidFill>
              </a:rPr>
              <a:t>vostra</a:t>
            </a:r>
            <a:r>
              <a:rPr lang="es-ES" dirty="0">
                <a:solidFill>
                  <a:srgbClr val="0070C0"/>
                </a:solidFill>
              </a:rPr>
              <a:t> fe ha mostrar-se </a:t>
            </a:r>
            <a:r>
              <a:rPr lang="es-ES" dirty="0" err="1">
                <a:solidFill>
                  <a:srgbClr val="0070C0"/>
                </a:solidFill>
              </a:rPr>
              <a:t>particularment</a:t>
            </a:r>
            <a:r>
              <a:rPr lang="es-ES" dirty="0">
                <a:solidFill>
                  <a:srgbClr val="0070C0"/>
                </a:solidFill>
              </a:rPr>
              <a:t> en les </a:t>
            </a:r>
            <a:r>
              <a:rPr lang="es-ES" dirty="0" err="1">
                <a:solidFill>
                  <a:srgbClr val="0070C0"/>
                </a:solidFill>
              </a:rPr>
              <a:t>vostres</a:t>
            </a:r>
            <a:r>
              <a:rPr lang="es-ES" dirty="0">
                <a:solidFill>
                  <a:srgbClr val="0070C0"/>
                </a:solidFill>
              </a:rPr>
              <a:t> </a:t>
            </a:r>
            <a:r>
              <a:rPr lang="es-ES" dirty="0" err="1">
                <a:solidFill>
                  <a:srgbClr val="0070C0"/>
                </a:solidFill>
              </a:rPr>
              <a:t>accions</a:t>
            </a:r>
            <a:r>
              <a:rPr lang="es-ES" dirty="0">
                <a:solidFill>
                  <a:srgbClr val="0070C0"/>
                </a:solidFill>
              </a:rPr>
              <a:t>, al </a:t>
            </a:r>
            <a:r>
              <a:rPr lang="es-ES" dirty="0" err="1">
                <a:solidFill>
                  <a:srgbClr val="0070C0"/>
                </a:solidFill>
              </a:rPr>
              <a:t>realitzar</a:t>
            </a:r>
            <a:r>
              <a:rPr lang="es-ES" dirty="0">
                <a:solidFill>
                  <a:srgbClr val="0070C0"/>
                </a:solidFill>
              </a:rPr>
              <a:t>-les </a:t>
            </a:r>
            <a:r>
              <a:rPr lang="es-ES" dirty="0" err="1">
                <a:solidFill>
                  <a:srgbClr val="0070C0"/>
                </a:solidFill>
              </a:rPr>
              <a:t>només</a:t>
            </a:r>
            <a:r>
              <a:rPr lang="es-ES" dirty="0">
                <a:solidFill>
                  <a:srgbClr val="0070C0"/>
                </a:solidFill>
              </a:rPr>
              <a:t> per </a:t>
            </a:r>
            <a:r>
              <a:rPr lang="es-ES" dirty="0" err="1">
                <a:solidFill>
                  <a:srgbClr val="0070C0"/>
                </a:solidFill>
              </a:rPr>
              <a:t>esperit</a:t>
            </a:r>
            <a:r>
              <a:rPr lang="es-ES" dirty="0">
                <a:solidFill>
                  <a:srgbClr val="0070C0"/>
                </a:solidFill>
              </a:rPr>
              <a:t> de fe, tal </a:t>
            </a:r>
            <a:r>
              <a:rPr lang="es-ES" dirty="0" err="1">
                <a:solidFill>
                  <a:srgbClr val="0070C0"/>
                </a:solidFill>
              </a:rPr>
              <a:t>com</a:t>
            </a:r>
            <a:r>
              <a:rPr lang="es-ES" dirty="0">
                <a:solidFill>
                  <a:srgbClr val="0070C0"/>
                </a:solidFill>
              </a:rPr>
              <a:t> </a:t>
            </a:r>
            <a:r>
              <a:rPr lang="es-ES" dirty="0" err="1">
                <a:solidFill>
                  <a:srgbClr val="0070C0"/>
                </a:solidFill>
              </a:rPr>
              <a:t>esteu</a:t>
            </a:r>
            <a:r>
              <a:rPr lang="es-ES" dirty="0">
                <a:solidFill>
                  <a:srgbClr val="0070C0"/>
                </a:solidFill>
              </a:rPr>
              <a:t> </a:t>
            </a:r>
            <a:r>
              <a:rPr lang="es-ES" dirty="0" err="1">
                <a:solidFill>
                  <a:srgbClr val="0070C0"/>
                </a:solidFill>
              </a:rPr>
              <a:t>obligats</a:t>
            </a:r>
            <a:r>
              <a:rPr lang="es-ES" dirty="0">
                <a:solidFill>
                  <a:srgbClr val="0070C0"/>
                </a:solidFill>
              </a:rPr>
              <a:t>, </a:t>
            </a:r>
            <a:r>
              <a:rPr lang="es-ES" dirty="0" err="1">
                <a:solidFill>
                  <a:srgbClr val="0070C0"/>
                </a:solidFill>
              </a:rPr>
              <a:t>segons</a:t>
            </a:r>
            <a:r>
              <a:rPr lang="es-ES" dirty="0">
                <a:solidFill>
                  <a:srgbClr val="0070C0"/>
                </a:solidFill>
              </a:rPr>
              <a:t> </a:t>
            </a:r>
            <a:r>
              <a:rPr lang="es-ES" dirty="0" err="1">
                <a:solidFill>
                  <a:srgbClr val="0070C0"/>
                </a:solidFill>
              </a:rPr>
              <a:t>l'esperit</a:t>
            </a:r>
            <a:r>
              <a:rPr lang="es-ES" dirty="0">
                <a:solidFill>
                  <a:srgbClr val="0070C0"/>
                </a:solidFill>
              </a:rPr>
              <a:t> del </a:t>
            </a:r>
            <a:r>
              <a:rPr lang="es-ES" dirty="0" err="1">
                <a:solidFill>
                  <a:srgbClr val="0070C0"/>
                </a:solidFill>
              </a:rPr>
              <a:t>vostre</a:t>
            </a:r>
            <a:r>
              <a:rPr lang="es-ES" dirty="0">
                <a:solidFill>
                  <a:srgbClr val="0070C0"/>
                </a:solidFill>
              </a:rPr>
              <a:t> </a:t>
            </a:r>
            <a:r>
              <a:rPr lang="es-ES" dirty="0" err="1">
                <a:solidFill>
                  <a:srgbClr val="0070C0"/>
                </a:solidFill>
              </a:rPr>
              <a:t>Institut</a:t>
            </a:r>
            <a:r>
              <a:rPr lang="es-ES" dirty="0">
                <a:solidFill>
                  <a:srgbClr val="0070C0"/>
                </a:solidFill>
              </a:rPr>
              <a:t>. (3, 2)</a:t>
            </a:r>
            <a:endParaRPr lang="es-ES" dirty="0">
              <a:solidFill>
                <a:srgbClr val="0070C0"/>
              </a:solidFill>
              <a:effectLst/>
            </a:endParaRPr>
          </a:p>
        </p:txBody>
      </p:sp>
      <p:pic>
        <p:nvPicPr>
          <p:cNvPr id="1026" name="Picture 2" descr="https://institutopedagogicodediriamba.files.wordpress.com/2010/10/26784_393837212848_58767882848_3908062_3196952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64" y="1841535"/>
            <a:ext cx="2439970" cy="23400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_n4cavIk0Yt4/S7gtbdnzUnI/AAAAAAAAAAs/FOmwCBAd4xM/s1600/DeLaSa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64" y="4181592"/>
            <a:ext cx="2434752" cy="72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1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vistaecclesia.com/wp-content/uploads/2015/11/tiempo-or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51" y="1268532"/>
            <a:ext cx="2286000" cy="351219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440058" y="108715"/>
            <a:ext cx="5715000" cy="6709529"/>
          </a:xfrm>
          <a:prstGeom prst="rect">
            <a:avLst/>
          </a:prstGeom>
          <a:solidFill>
            <a:schemeClr val="bg1"/>
          </a:solidFill>
        </p:spPr>
        <p:txBody>
          <a:bodyPr wrap="square">
            <a:spAutoFit/>
          </a:bodyPr>
          <a:lstStyle/>
          <a:p>
            <a:r>
              <a:rPr lang="es-ES" b="1" dirty="0">
                <a:solidFill>
                  <a:schemeClr val="accent4">
                    <a:lumMod val="75000"/>
                  </a:schemeClr>
                </a:solidFill>
                <a:latin typeface="Arial" panose="020B0604020202020204" pitchFamily="34" charset="0"/>
                <a:cs typeface="Arial" panose="020B0604020202020204" pitchFamily="34" charset="0"/>
              </a:rPr>
              <a:t>Guíame, Señor, mi luz,</a:t>
            </a:r>
            <a:br>
              <a:rPr lang="es-ES" dirty="0">
                <a:solidFill>
                  <a:schemeClr val="accent4">
                    <a:lumMod val="75000"/>
                  </a:schemeClr>
                </a:solidFill>
                <a:latin typeface="Arial" panose="020B0604020202020204" pitchFamily="34" charset="0"/>
                <a:cs typeface="Arial" panose="020B0604020202020204" pitchFamily="34" charset="0"/>
              </a:rPr>
            </a:br>
            <a:r>
              <a:rPr lang="es-ES" dirty="0">
                <a:solidFill>
                  <a:schemeClr val="accent4">
                    <a:lumMod val="75000"/>
                  </a:schemeClr>
                </a:solidFill>
                <a:latin typeface="Arial" panose="020B0604020202020204" pitchFamily="34" charset="0"/>
                <a:cs typeface="Arial" panose="020B0604020202020204" pitchFamily="34" charset="0"/>
              </a:rPr>
              <a:t>en las tinieblas que me rodean,</a:t>
            </a:r>
            <a:br>
              <a:rPr lang="es-ES" dirty="0">
                <a:solidFill>
                  <a:schemeClr val="accent4">
                    <a:lumMod val="75000"/>
                  </a:schemeClr>
                </a:solidFill>
                <a:latin typeface="Arial" panose="020B0604020202020204" pitchFamily="34" charset="0"/>
                <a:cs typeface="Arial" panose="020B0604020202020204" pitchFamily="34" charset="0"/>
              </a:rPr>
            </a:br>
            <a:r>
              <a:rPr lang="es-ES" dirty="0">
                <a:solidFill>
                  <a:schemeClr val="accent4">
                    <a:lumMod val="75000"/>
                  </a:schemeClr>
                </a:solidFill>
                <a:latin typeface="Arial" panose="020B0604020202020204" pitchFamily="34" charset="0"/>
                <a:cs typeface="Arial" panose="020B0604020202020204" pitchFamily="34" charset="0"/>
              </a:rPr>
              <a:t>¡guíame hacia delante!</a:t>
            </a:r>
            <a:br>
              <a:rPr lang="es-ES" dirty="0">
                <a:solidFill>
                  <a:schemeClr val="accent4">
                    <a:lumMod val="75000"/>
                  </a:schemeClr>
                </a:solidFill>
                <a:latin typeface="Arial" panose="020B0604020202020204" pitchFamily="34" charset="0"/>
                <a:cs typeface="Arial" panose="020B0604020202020204" pitchFamily="34" charset="0"/>
              </a:rPr>
            </a:br>
            <a:r>
              <a:rPr lang="es-ES" dirty="0">
                <a:solidFill>
                  <a:schemeClr val="accent4">
                    <a:lumMod val="75000"/>
                  </a:schemeClr>
                </a:solidFill>
                <a:latin typeface="Arial" panose="020B0604020202020204" pitchFamily="34" charset="0"/>
                <a:cs typeface="Arial" panose="020B0604020202020204" pitchFamily="34" charset="0"/>
              </a:rPr>
              <a:t>La noche es oscura y estoy lejos de casa:</a:t>
            </a:r>
            <a:br>
              <a:rPr lang="es-ES" dirty="0">
                <a:solidFill>
                  <a:schemeClr val="accent4">
                    <a:lumMod val="75000"/>
                  </a:schemeClr>
                </a:solidFill>
                <a:latin typeface="Arial" panose="020B0604020202020204" pitchFamily="34" charset="0"/>
                <a:cs typeface="Arial" panose="020B0604020202020204" pitchFamily="34" charset="0"/>
              </a:rPr>
            </a:br>
            <a:r>
              <a:rPr lang="es-ES" dirty="0">
                <a:solidFill>
                  <a:schemeClr val="accent4">
                    <a:lumMod val="75000"/>
                  </a:schemeClr>
                </a:solidFill>
                <a:latin typeface="Arial" panose="020B0604020202020204" pitchFamily="34" charset="0"/>
                <a:cs typeface="Arial" panose="020B0604020202020204" pitchFamily="34" charset="0"/>
              </a:rPr>
              <a:t>¡Guíame tú!</a:t>
            </a:r>
            <a:br>
              <a:rPr lang="es-ES" dirty="0">
                <a:solidFill>
                  <a:schemeClr val="accent4">
                    <a:lumMod val="75000"/>
                  </a:schemeClr>
                </a:solidFill>
                <a:latin typeface="Arial" panose="020B0604020202020204" pitchFamily="34" charset="0"/>
                <a:cs typeface="Arial" panose="020B0604020202020204" pitchFamily="34" charset="0"/>
              </a:rPr>
            </a:br>
            <a:r>
              <a:rPr lang="es-ES" dirty="0">
                <a:solidFill>
                  <a:schemeClr val="accent4">
                    <a:lumMod val="75000"/>
                  </a:schemeClr>
                </a:solidFill>
                <a:latin typeface="Arial" panose="020B0604020202020204" pitchFamily="34" charset="0"/>
                <a:cs typeface="Arial" panose="020B0604020202020204" pitchFamily="34" charset="0"/>
              </a:rPr>
              <a:t>¡Dirige Tú mis pasos!</a:t>
            </a:r>
            <a:br>
              <a:rPr lang="es-ES" dirty="0">
                <a:solidFill>
                  <a:schemeClr val="accent4">
                    <a:lumMod val="75000"/>
                  </a:schemeClr>
                </a:solidFill>
                <a:latin typeface="Arial" panose="020B0604020202020204" pitchFamily="34" charset="0"/>
                <a:cs typeface="Arial" panose="020B0604020202020204" pitchFamily="34" charset="0"/>
              </a:rPr>
            </a:br>
            <a:r>
              <a:rPr lang="es-ES" i="1" dirty="0">
                <a:solidFill>
                  <a:schemeClr val="accent4">
                    <a:lumMod val="75000"/>
                  </a:schemeClr>
                </a:solidFill>
                <a:latin typeface="Arial" panose="020B0604020202020204" pitchFamily="34" charset="0"/>
                <a:cs typeface="Arial" panose="020B0604020202020204" pitchFamily="34" charset="0"/>
              </a:rPr>
              <a:t>No te pido ver claramente el horizonte lejano:</a:t>
            </a:r>
            <a:br>
              <a:rPr lang="es-ES" i="1" dirty="0">
                <a:solidFill>
                  <a:schemeClr val="accent4">
                    <a:lumMod val="75000"/>
                  </a:schemeClr>
                </a:solidFill>
                <a:latin typeface="Arial" panose="020B0604020202020204" pitchFamily="34" charset="0"/>
                <a:cs typeface="Arial" panose="020B0604020202020204" pitchFamily="34" charset="0"/>
              </a:rPr>
            </a:br>
            <a:r>
              <a:rPr lang="es-ES" i="1" dirty="0">
                <a:solidFill>
                  <a:schemeClr val="accent4">
                    <a:lumMod val="75000"/>
                  </a:schemeClr>
                </a:solidFill>
                <a:latin typeface="Arial" panose="020B0604020202020204" pitchFamily="34" charset="0"/>
                <a:cs typeface="Arial" panose="020B0604020202020204" pitchFamily="34" charset="0"/>
              </a:rPr>
              <a:t>me basta con avanzar un poco...</a:t>
            </a:r>
            <a:br>
              <a:rPr lang="es-ES" i="1" dirty="0">
                <a:solidFill>
                  <a:schemeClr val="accent4">
                    <a:lumMod val="75000"/>
                  </a:schemeClr>
                </a:solidFill>
                <a:latin typeface="Arial" panose="020B0604020202020204" pitchFamily="34" charset="0"/>
                <a:cs typeface="Arial" panose="020B0604020202020204" pitchFamily="34" charset="0"/>
              </a:rPr>
            </a:br>
            <a:r>
              <a:rPr lang="es-ES" i="1" dirty="0">
                <a:solidFill>
                  <a:schemeClr val="accent4">
                    <a:lumMod val="75000"/>
                  </a:schemeClr>
                </a:solidFill>
                <a:latin typeface="Arial" panose="020B0604020202020204" pitchFamily="34" charset="0"/>
                <a:cs typeface="Arial" panose="020B0604020202020204" pitchFamily="34" charset="0"/>
              </a:rPr>
              <a:t>No siempre he sido así, </a:t>
            </a:r>
            <a:br>
              <a:rPr lang="es-ES" i="1" dirty="0">
                <a:solidFill>
                  <a:schemeClr val="accent4">
                    <a:lumMod val="75000"/>
                  </a:schemeClr>
                </a:solidFill>
                <a:latin typeface="Arial" panose="020B0604020202020204" pitchFamily="34" charset="0"/>
                <a:cs typeface="Arial" panose="020B0604020202020204" pitchFamily="34" charset="0"/>
              </a:rPr>
            </a:br>
            <a:r>
              <a:rPr lang="es-ES" i="1" dirty="0">
                <a:solidFill>
                  <a:schemeClr val="accent4">
                    <a:lumMod val="75000"/>
                  </a:schemeClr>
                </a:solidFill>
                <a:latin typeface="Arial" panose="020B0604020202020204" pitchFamily="34" charset="0"/>
                <a:cs typeface="Arial" panose="020B0604020202020204" pitchFamily="34" charset="0"/>
              </a:rPr>
              <a:t>no siempre Te pedí que me guiases Tú.</a:t>
            </a:r>
            <a:br>
              <a:rPr lang="es-ES" i="1" dirty="0">
                <a:solidFill>
                  <a:schemeClr val="accent4">
                    <a:lumMod val="75000"/>
                  </a:schemeClr>
                </a:solidFill>
                <a:latin typeface="Arial" panose="020B0604020202020204" pitchFamily="34" charset="0"/>
                <a:cs typeface="Arial" panose="020B0604020202020204" pitchFamily="34" charset="0"/>
              </a:rPr>
            </a:br>
            <a:r>
              <a:rPr lang="es-ES" dirty="0">
                <a:solidFill>
                  <a:schemeClr val="accent4">
                    <a:lumMod val="75000"/>
                  </a:schemeClr>
                </a:solidFill>
                <a:latin typeface="Arial" panose="020B0604020202020204" pitchFamily="34" charset="0"/>
                <a:cs typeface="Arial" panose="020B0604020202020204" pitchFamily="34" charset="0"/>
              </a:rPr>
              <a:t>Me gustaba elegir yo mismo y organizar mi vida...</a:t>
            </a:r>
            <a:br>
              <a:rPr lang="es-ES" dirty="0">
                <a:solidFill>
                  <a:schemeClr val="accent4">
                    <a:lumMod val="75000"/>
                  </a:schemeClr>
                </a:solidFill>
                <a:latin typeface="Arial" panose="020B0604020202020204" pitchFamily="34" charset="0"/>
                <a:cs typeface="Arial" panose="020B0604020202020204" pitchFamily="34" charset="0"/>
              </a:rPr>
            </a:br>
            <a:r>
              <a:rPr lang="es-ES" dirty="0">
                <a:solidFill>
                  <a:schemeClr val="accent4">
                    <a:lumMod val="75000"/>
                  </a:schemeClr>
                </a:solidFill>
                <a:latin typeface="Arial" panose="020B0604020202020204" pitchFamily="34" charset="0"/>
                <a:cs typeface="Arial" panose="020B0604020202020204" pitchFamily="34" charset="0"/>
              </a:rPr>
              <a:t>pero ahora, ¡guíame Tú!</a:t>
            </a:r>
            <a:br>
              <a:rPr lang="es-ES" dirty="0">
                <a:solidFill>
                  <a:schemeClr val="accent4">
                    <a:lumMod val="75000"/>
                  </a:schemeClr>
                </a:solidFill>
                <a:latin typeface="Arial" panose="020B0604020202020204" pitchFamily="34" charset="0"/>
                <a:cs typeface="Arial" panose="020B0604020202020204" pitchFamily="34" charset="0"/>
              </a:rPr>
            </a:br>
            <a:r>
              <a:rPr lang="es-ES" dirty="0">
                <a:solidFill>
                  <a:schemeClr val="accent4">
                    <a:lumMod val="75000"/>
                  </a:schemeClr>
                </a:solidFill>
                <a:latin typeface="Arial" panose="020B0604020202020204" pitchFamily="34" charset="0"/>
                <a:cs typeface="Arial" panose="020B0604020202020204" pitchFamily="34" charset="0"/>
              </a:rPr>
              <a:t>Me gustaban las luces deslumbrantes</a:t>
            </a:r>
            <a:br>
              <a:rPr lang="es-ES" dirty="0">
                <a:solidFill>
                  <a:schemeClr val="accent4">
                    <a:lumMod val="75000"/>
                  </a:schemeClr>
                </a:solidFill>
                <a:latin typeface="Arial" panose="020B0604020202020204" pitchFamily="34" charset="0"/>
                <a:cs typeface="Arial" panose="020B0604020202020204" pitchFamily="34" charset="0"/>
              </a:rPr>
            </a:br>
            <a:r>
              <a:rPr lang="es-ES" dirty="0">
                <a:solidFill>
                  <a:schemeClr val="accent4">
                    <a:lumMod val="75000"/>
                  </a:schemeClr>
                </a:solidFill>
                <a:latin typeface="Arial" panose="020B0604020202020204" pitchFamily="34" charset="0"/>
                <a:cs typeface="Arial" panose="020B0604020202020204" pitchFamily="34" charset="0"/>
              </a:rPr>
              <a:t>y, despreciando todo temor, </a:t>
            </a:r>
            <a:br>
              <a:rPr lang="es-ES" dirty="0">
                <a:solidFill>
                  <a:schemeClr val="accent4">
                    <a:lumMod val="75000"/>
                  </a:schemeClr>
                </a:solidFill>
                <a:latin typeface="Arial" panose="020B0604020202020204" pitchFamily="34" charset="0"/>
                <a:cs typeface="Arial" panose="020B0604020202020204" pitchFamily="34" charset="0"/>
              </a:rPr>
            </a:br>
            <a:r>
              <a:rPr lang="es-ES" dirty="0">
                <a:solidFill>
                  <a:schemeClr val="accent4">
                    <a:lumMod val="75000"/>
                  </a:schemeClr>
                </a:solidFill>
                <a:latin typeface="Arial" panose="020B0604020202020204" pitchFamily="34" charset="0"/>
                <a:cs typeface="Arial" panose="020B0604020202020204" pitchFamily="34" charset="0"/>
              </a:rPr>
              <a:t>el orgullo guiaba mi voluntad:</a:t>
            </a:r>
            <a:br>
              <a:rPr lang="es-ES" dirty="0">
                <a:solidFill>
                  <a:schemeClr val="accent4">
                    <a:lumMod val="75000"/>
                  </a:schemeClr>
                </a:solidFill>
                <a:latin typeface="Arial" panose="020B0604020202020204" pitchFamily="34" charset="0"/>
                <a:cs typeface="Arial" panose="020B0604020202020204" pitchFamily="34" charset="0"/>
              </a:rPr>
            </a:br>
            <a:r>
              <a:rPr lang="es-ES" b="1" dirty="0">
                <a:solidFill>
                  <a:schemeClr val="accent4">
                    <a:lumMod val="75000"/>
                  </a:schemeClr>
                </a:solidFill>
                <a:latin typeface="Arial" panose="020B0604020202020204" pitchFamily="34" charset="0"/>
                <a:cs typeface="Arial" panose="020B0604020202020204" pitchFamily="34" charset="0"/>
              </a:rPr>
              <a:t>Señor, no recuerdes los años pasados...</a:t>
            </a:r>
            <a:br>
              <a:rPr lang="es-ES" b="1" dirty="0">
                <a:solidFill>
                  <a:schemeClr val="accent4">
                    <a:lumMod val="75000"/>
                  </a:schemeClr>
                </a:solidFill>
                <a:latin typeface="Arial" panose="020B0604020202020204" pitchFamily="34" charset="0"/>
                <a:cs typeface="Arial" panose="020B0604020202020204" pitchFamily="34" charset="0"/>
              </a:rPr>
            </a:br>
            <a:r>
              <a:rPr lang="es-ES" b="1" dirty="0">
                <a:solidFill>
                  <a:schemeClr val="accent4">
                    <a:lumMod val="75000"/>
                  </a:schemeClr>
                </a:solidFill>
                <a:latin typeface="Arial" panose="020B0604020202020204" pitchFamily="34" charset="0"/>
                <a:cs typeface="Arial" panose="020B0604020202020204" pitchFamily="34" charset="0"/>
              </a:rPr>
              <a:t>Durante mucho tiempo tu paciencia me ha esperado:</a:t>
            </a:r>
            <a:br>
              <a:rPr lang="es-ES" b="1" dirty="0">
                <a:solidFill>
                  <a:schemeClr val="accent4">
                    <a:lumMod val="75000"/>
                  </a:schemeClr>
                </a:solidFill>
                <a:latin typeface="Arial" panose="020B0604020202020204" pitchFamily="34" charset="0"/>
                <a:cs typeface="Arial" panose="020B0604020202020204" pitchFamily="34" charset="0"/>
              </a:rPr>
            </a:br>
            <a:r>
              <a:rPr lang="es-ES" b="1" dirty="0">
                <a:solidFill>
                  <a:schemeClr val="accent4">
                    <a:lumMod val="75000"/>
                  </a:schemeClr>
                </a:solidFill>
                <a:latin typeface="Arial" panose="020B0604020202020204" pitchFamily="34" charset="0"/>
                <a:cs typeface="Arial" panose="020B0604020202020204" pitchFamily="34" charset="0"/>
              </a:rPr>
              <a:t>sin duda, Tú me guiarás por desiertos y pantanos,</a:t>
            </a:r>
            <a:br>
              <a:rPr lang="es-ES" b="1" dirty="0">
                <a:solidFill>
                  <a:schemeClr val="accent4">
                    <a:lumMod val="75000"/>
                  </a:schemeClr>
                </a:solidFill>
                <a:latin typeface="Arial" panose="020B0604020202020204" pitchFamily="34" charset="0"/>
                <a:cs typeface="Arial" panose="020B0604020202020204" pitchFamily="34" charset="0"/>
              </a:rPr>
            </a:br>
            <a:r>
              <a:rPr lang="es-ES" b="1" dirty="0">
                <a:solidFill>
                  <a:schemeClr val="accent4">
                    <a:lumMod val="75000"/>
                  </a:schemeClr>
                </a:solidFill>
                <a:latin typeface="Arial" panose="020B0604020202020204" pitchFamily="34" charset="0"/>
                <a:cs typeface="Arial" panose="020B0604020202020204" pitchFamily="34" charset="0"/>
              </a:rPr>
              <a:t>por montes y torrentes</a:t>
            </a:r>
            <a:br>
              <a:rPr lang="es-ES" b="1" dirty="0">
                <a:solidFill>
                  <a:schemeClr val="accent4">
                    <a:lumMod val="75000"/>
                  </a:schemeClr>
                </a:solidFill>
                <a:latin typeface="Arial" panose="020B0604020202020204" pitchFamily="34" charset="0"/>
                <a:cs typeface="Arial" panose="020B0604020202020204" pitchFamily="34" charset="0"/>
              </a:rPr>
            </a:br>
            <a:r>
              <a:rPr lang="es-ES" b="1" dirty="0">
                <a:solidFill>
                  <a:schemeClr val="accent4">
                    <a:lumMod val="75000"/>
                  </a:schemeClr>
                </a:solidFill>
                <a:latin typeface="Arial" panose="020B0604020202020204" pitchFamily="34" charset="0"/>
                <a:cs typeface="Arial" panose="020B0604020202020204" pitchFamily="34" charset="0"/>
              </a:rPr>
              <a:t>hasta que la noche dé paso al amanecer</a:t>
            </a:r>
            <a:br>
              <a:rPr lang="es-ES" b="1" dirty="0">
                <a:solidFill>
                  <a:schemeClr val="accent4">
                    <a:lumMod val="75000"/>
                  </a:schemeClr>
                </a:solidFill>
                <a:latin typeface="Arial" panose="020B0604020202020204" pitchFamily="34" charset="0"/>
                <a:cs typeface="Arial" panose="020B0604020202020204" pitchFamily="34" charset="0"/>
              </a:rPr>
            </a:br>
            <a:r>
              <a:rPr lang="es-ES" b="1" dirty="0">
                <a:solidFill>
                  <a:schemeClr val="accent4">
                    <a:lumMod val="75000"/>
                  </a:schemeClr>
                </a:solidFill>
                <a:latin typeface="Arial" panose="020B0604020202020204" pitchFamily="34" charset="0"/>
                <a:cs typeface="Arial" panose="020B0604020202020204" pitchFamily="34" charset="0"/>
              </a:rPr>
              <a:t>y me sonría al alba el rostro de Dios:</a:t>
            </a:r>
            <a:br>
              <a:rPr lang="es-ES" b="1" dirty="0">
                <a:solidFill>
                  <a:schemeClr val="accent4">
                    <a:lumMod val="75000"/>
                  </a:schemeClr>
                </a:solidFill>
                <a:latin typeface="Arial" panose="020B0604020202020204" pitchFamily="34" charset="0"/>
                <a:cs typeface="Arial" panose="020B0604020202020204" pitchFamily="34" charset="0"/>
              </a:rPr>
            </a:br>
            <a:r>
              <a:rPr lang="es-ES" b="1" dirty="0">
                <a:solidFill>
                  <a:schemeClr val="accent4">
                    <a:lumMod val="75000"/>
                  </a:schemeClr>
                </a:solidFill>
                <a:latin typeface="Arial" panose="020B0604020202020204" pitchFamily="34" charset="0"/>
                <a:cs typeface="Arial" panose="020B0604020202020204" pitchFamily="34" charset="0"/>
              </a:rPr>
              <a:t>¡tu Rostro, Señor!</a:t>
            </a:r>
            <a:endParaRPr lang="es-ES" sz="1050" b="1" dirty="0">
              <a:solidFill>
                <a:schemeClr val="accent4">
                  <a:lumMod val="75000"/>
                </a:schemeClr>
              </a:solidFill>
              <a:latin typeface="Arial" panose="020B0604020202020204" pitchFamily="34" charset="0"/>
              <a:cs typeface="Arial" panose="020B0604020202020204" pitchFamily="34" charset="0"/>
            </a:endParaRPr>
          </a:p>
          <a:p>
            <a:pPr algn="r"/>
            <a:r>
              <a:rPr lang="es-ES" sz="1600" dirty="0"/>
              <a:t>Henry </a:t>
            </a:r>
            <a:r>
              <a:rPr lang="es-ES" sz="1600" dirty="0" err="1"/>
              <a:t>Newmann</a:t>
            </a:r>
            <a:endParaRPr lang="es-ES" sz="1600" b="1" dirty="0">
              <a:solidFill>
                <a:srgbClr val="0070C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0671" y="1620077"/>
            <a:ext cx="3697358" cy="3697358"/>
          </a:xfrm>
          <a:prstGeom prst="rect">
            <a:avLst/>
          </a:prstGeom>
        </p:spPr>
      </p:pic>
    </p:spTree>
    <p:extLst>
      <p:ext uri="{BB962C8B-B14F-4D97-AF65-F5344CB8AC3E}">
        <p14:creationId xmlns:p14="http://schemas.microsoft.com/office/powerpoint/2010/main" val="697940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asallesantander.es/images/lasalle/logos/hara-co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221" y="145127"/>
            <a:ext cx="1319753" cy="97883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490369" y="0"/>
            <a:ext cx="7844557" cy="923330"/>
          </a:xfrm>
          <a:prstGeom prst="rect">
            <a:avLst/>
          </a:prstGeom>
          <a:noFill/>
        </p:spPr>
        <p:txBody>
          <a:bodyPr wrap="square" lIns="91440" tIns="45720" rIns="91440" bIns="45720">
            <a:spAutoFit/>
          </a:bodyPr>
          <a:lstStyle/>
          <a:p>
            <a:pPr algn="ctr"/>
            <a:r>
              <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JUEVES MOMENTO</a:t>
            </a:r>
          </a:p>
        </p:txBody>
      </p:sp>
      <p:sp>
        <p:nvSpPr>
          <p:cNvPr id="4" name="Rectángulo 3"/>
          <p:cNvSpPr/>
          <p:nvPr/>
        </p:nvSpPr>
        <p:spPr>
          <a:xfrm>
            <a:off x="867266" y="1269090"/>
            <a:ext cx="10851708" cy="3539430"/>
          </a:xfrm>
          <a:prstGeom prst="rect">
            <a:avLst/>
          </a:prstGeom>
          <a:solidFill>
            <a:schemeClr val="bg1"/>
          </a:solidFill>
        </p:spPr>
        <p:txBody>
          <a:bodyPr wrap="square">
            <a:spAutoFit/>
          </a:bodyPr>
          <a:lstStyle/>
          <a:p>
            <a:pPr algn="just"/>
            <a:r>
              <a:rPr lang="es-ES" sz="3200" b="1" dirty="0">
                <a:solidFill>
                  <a:srgbClr val="0070C0"/>
                </a:solidFill>
                <a:latin typeface="Arial" panose="020B0604020202020204" pitchFamily="34" charset="0"/>
                <a:cs typeface="Arial" panose="020B0604020202020204" pitchFamily="34" charset="0"/>
              </a:rPr>
              <a:t>La actividad HARA, VIENE EN UN PPT APARTE</a:t>
            </a:r>
          </a:p>
          <a:p>
            <a:pPr algn="just"/>
            <a:endParaRPr lang="es-ES" sz="3200" b="1" dirty="0">
              <a:solidFill>
                <a:srgbClr val="0070C0"/>
              </a:solidFill>
              <a:latin typeface="Arial" panose="020B0604020202020204" pitchFamily="34" charset="0"/>
              <a:cs typeface="Arial" panose="020B0604020202020204" pitchFamily="34" charset="0"/>
            </a:endParaRPr>
          </a:p>
          <a:p>
            <a:pPr algn="just"/>
            <a:r>
              <a:rPr lang="es-ES" sz="3200" b="1" dirty="0">
                <a:solidFill>
                  <a:srgbClr val="0070C0"/>
                </a:solidFill>
                <a:latin typeface="Arial" panose="020B0604020202020204" pitchFamily="34" charset="0"/>
                <a:cs typeface="Arial" panose="020B0604020202020204" pitchFamily="34" charset="0"/>
              </a:rPr>
              <a:t>ME MOTIVA jueves 30 de marzo</a:t>
            </a:r>
          </a:p>
          <a:p>
            <a:pPr algn="just"/>
            <a:endParaRPr lang="es-ES" sz="3200" b="1" dirty="0">
              <a:solidFill>
                <a:srgbClr val="0070C0"/>
              </a:solidFill>
              <a:latin typeface="Arial" panose="020B0604020202020204" pitchFamily="34" charset="0"/>
              <a:cs typeface="Arial" panose="020B0604020202020204" pitchFamily="34" charset="0"/>
            </a:endParaRPr>
          </a:p>
          <a:p>
            <a:pPr algn="just"/>
            <a:r>
              <a:rPr lang="es-ES" sz="3200" b="1" dirty="0">
                <a:solidFill>
                  <a:srgbClr val="0070C0"/>
                </a:solidFill>
                <a:latin typeface="Arial" panose="020B0604020202020204" pitchFamily="34" charset="0"/>
                <a:cs typeface="Arial" panose="020B0604020202020204" pitchFamily="34" charset="0"/>
              </a:rPr>
              <a:t>Pasa automáticamente </a:t>
            </a:r>
          </a:p>
          <a:p>
            <a:pPr algn="just"/>
            <a:endParaRPr lang="es-ES" sz="3200" b="1" dirty="0">
              <a:solidFill>
                <a:srgbClr val="0070C0"/>
              </a:solidFill>
              <a:latin typeface="Arial" panose="020B0604020202020204" pitchFamily="34" charset="0"/>
              <a:cs typeface="Arial" panose="020B0604020202020204" pitchFamily="34" charset="0"/>
            </a:endParaRPr>
          </a:p>
          <a:p>
            <a:pPr algn="just"/>
            <a:r>
              <a:rPr lang="es-ES" sz="3200" b="1" dirty="0">
                <a:solidFill>
                  <a:srgbClr val="0070C0"/>
                </a:solidFill>
                <a:latin typeface="Arial" panose="020B0604020202020204" pitchFamily="34" charset="0"/>
                <a:cs typeface="Arial" panose="020B0604020202020204" pitchFamily="34" charset="0"/>
              </a:rPr>
              <a:t>Compartir imágenes, frases,…</a:t>
            </a:r>
            <a:endParaRPr lang="es-ES"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843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93597" y="224934"/>
            <a:ext cx="10906812" cy="523220"/>
          </a:xfrm>
          <a:prstGeom prst="rect">
            <a:avLst/>
          </a:prstGeom>
          <a:solidFill>
            <a:schemeClr val="bg1"/>
          </a:solidFill>
        </p:spPr>
        <p:txBody>
          <a:bodyPr wrap="square" rtlCol="0">
            <a:spAutoFit/>
          </a:bodyPr>
          <a:lstStyle/>
          <a:p>
            <a:pPr algn="ctr"/>
            <a:r>
              <a:rPr lang="es-ES" sz="2800" dirty="0">
                <a:solidFill>
                  <a:srgbClr val="FFC000"/>
                </a:solidFill>
                <a:latin typeface="Arial Black" panose="020B0A04020102020204" pitchFamily="34" charset="0"/>
                <a:cs typeface="Agent Orange" panose="00000400000000000000" pitchFamily="2" charset="0"/>
              </a:rPr>
              <a:t>IDEAS PARA EL COMENTARIO CON LOS ALUMNOS</a:t>
            </a:r>
            <a:endParaRPr lang="es-ES" sz="3600" dirty="0">
              <a:solidFill>
                <a:srgbClr val="FFC000"/>
              </a:solidFill>
              <a:latin typeface="Arial Black" panose="020B0A04020102020204" pitchFamily="34" charset="0"/>
              <a:cs typeface="Agent Orange" panose="00000400000000000000" pitchFamily="2" charset="0"/>
            </a:endParaRPr>
          </a:p>
        </p:txBody>
      </p:sp>
      <p:sp>
        <p:nvSpPr>
          <p:cNvPr id="5" name="Rectángulo 4"/>
          <p:cNvSpPr/>
          <p:nvPr/>
        </p:nvSpPr>
        <p:spPr>
          <a:xfrm>
            <a:off x="693597" y="1406015"/>
            <a:ext cx="10906812"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1º LEEMOS EL EVANGELIO</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6769" y="6311193"/>
            <a:ext cx="808199" cy="482445"/>
          </a:xfrm>
          <a:prstGeom prst="rect">
            <a:avLst/>
          </a:prstGeom>
        </p:spPr>
      </p:pic>
      <p:sp>
        <p:nvSpPr>
          <p:cNvPr id="8" name="Rectángulo 7"/>
          <p:cNvSpPr/>
          <p:nvPr/>
        </p:nvSpPr>
        <p:spPr>
          <a:xfrm>
            <a:off x="693597" y="1919612"/>
            <a:ext cx="10906812" cy="4278094"/>
          </a:xfrm>
          <a:prstGeom prst="rect">
            <a:avLst/>
          </a:prstGeom>
          <a:solidFill>
            <a:schemeClr val="bg1"/>
          </a:solidFill>
        </p:spPr>
        <p:txBody>
          <a:bodyPr wrap="square">
            <a:spAutoFit/>
          </a:bodyPr>
          <a:lstStyle/>
          <a:p>
            <a:pPr algn="just"/>
            <a:r>
              <a:rPr lang="es-ES" sz="1600" dirty="0"/>
              <a:t>[1] Había un enfermo llamado Lázaro, de Betania, la aldea de María y su hermana Marta. [2] María era la que había ungido al Señor con perfumes y le había enjugado los pies con sus cabellos. Su hermano Lázaro estaba enfermo. [3] Las hermanas le enviaron este recado: ---Señor, tu amigo está enfermo. [4] Al oírlo, Jesús comentó: ---Esta enfermedad no ha de acabar en la muerte; es para gloria de Dios, para que el Hijo de Dios sea glorificado por ella. [5] Jesús era amigo de Marta, de su hermana y de Lázaro. [6] Sin embargo cuando oyó que estaba enfermo, prolongó su estancia dos días en el lugar. [7] Después dice a los discípulos: ---Vamos a volver a Judea. [8] Le dicen los discípulos: ---Rabí, hace poco intentaban apedrearte los judíos, ¿y quieres volver allá? [9] Jesús les contestó: ---¿No tiene el día doce horas? Quien camina de día no tropieza, porque ve la luz de este mundo; [10] quien camina de noche tropieza, porque no tiene luz. [11] Dicho esto, añadió: ---Nuestro amigo Lázaro está dormido; voy a despertarlo. [12] Contestaron los discípulos: ---Señor, si está dormido, sanará. [13] Pero Jesús se refería a su muerte, mientras que ellos creyeron que se refería al sueño. [14] Entonces Jesús les dijo abiertamente: ---Lázaro ha muerto. [15] Y me alegro por vosotros de no haber estado allí, para que creáis. Vayamos a verlo. [16] Tomás, que significa mellizo, dijo a los demás discípulos: ---Vamos también nosotros a morir con él. [17] Cuando Jesús llegó, encontró que llevaba cuatro días en el sepulcro. [18] Betania queda cerca de Jerusalén, a unos tres kilómetros. [19] Muchos judíos habían ido a visitar a Marta y María para darles el pésame por la muerte de su hermano. [20] Cuando Marta oyó que Jesús llegaba, salió a su encuentro, mientras María se quedaba en casa. [21] Marta dijo a Jesús: ---Si hubieras estado aquí, Señor, mi hermano no habría muerto. [22] Pero yo sé que lo que pidas, Dios te lo concederá. [23] Le dice Jesús: ---Tu hermano resucitará. [24] Le dice Marta: ---Sé que resucitará en la resurrección del último día. </a:t>
            </a:r>
          </a:p>
        </p:txBody>
      </p:sp>
      <p:sp>
        <p:nvSpPr>
          <p:cNvPr id="10" name="CuadroTexto 9"/>
          <p:cNvSpPr txBox="1"/>
          <p:nvPr/>
        </p:nvSpPr>
        <p:spPr>
          <a:xfrm>
            <a:off x="693597" y="861641"/>
            <a:ext cx="10906812" cy="430887"/>
          </a:xfrm>
          <a:prstGeom prst="rect">
            <a:avLst/>
          </a:prstGeom>
          <a:solidFill>
            <a:schemeClr val="bg1"/>
          </a:solidFill>
        </p:spPr>
        <p:txBody>
          <a:bodyPr wrap="square" rtlCol="0">
            <a:spAutoFit/>
          </a:bodyPr>
          <a:lstStyle/>
          <a:p>
            <a:pPr algn="r"/>
            <a:r>
              <a:rPr lang="es-ES" sz="1600" dirty="0">
                <a:solidFill>
                  <a:srgbClr val="7030A0"/>
                </a:solidFill>
                <a:latin typeface="Arial Black" panose="020B0A04020102020204" pitchFamily="34" charset="0"/>
                <a:cs typeface="Agent Orange" panose="00000400000000000000" pitchFamily="2" charset="0"/>
              </a:rPr>
              <a:t>(02 de ABRIL del 2017) </a:t>
            </a:r>
            <a:r>
              <a:rPr lang="es-ES" sz="2200" dirty="0">
                <a:solidFill>
                  <a:srgbClr val="7030A0"/>
                </a:solidFill>
                <a:latin typeface="Arial Black" panose="020B0A04020102020204" pitchFamily="34" charset="0"/>
                <a:cs typeface="Agent Orange" panose="00000400000000000000" pitchFamily="2" charset="0"/>
              </a:rPr>
              <a:t>IV DOMINGO CUARESMA </a:t>
            </a:r>
            <a:r>
              <a:rPr lang="es-ES" dirty="0">
                <a:solidFill>
                  <a:srgbClr val="7030A0"/>
                </a:solidFill>
                <a:latin typeface="Arial Black" panose="020B0A04020102020204" pitchFamily="34" charset="0"/>
                <a:cs typeface="Agent Orange" panose="00000400000000000000" pitchFamily="2" charset="0"/>
              </a:rPr>
              <a:t>Ciclo A        </a:t>
            </a:r>
            <a:r>
              <a:rPr lang="es-ES" dirty="0" err="1">
                <a:solidFill>
                  <a:srgbClr val="7030A0"/>
                </a:solidFill>
                <a:latin typeface="Arial Black" panose="020B0A04020102020204" pitchFamily="34" charset="0"/>
                <a:cs typeface="Agent Orange" panose="00000400000000000000" pitchFamily="2" charset="0"/>
              </a:rPr>
              <a:t>Jn</a:t>
            </a:r>
            <a:r>
              <a:rPr lang="es-ES" dirty="0">
                <a:solidFill>
                  <a:srgbClr val="7030A0"/>
                </a:solidFill>
                <a:latin typeface="Arial Black" panose="020B0A04020102020204" pitchFamily="34" charset="0"/>
                <a:cs typeface="Agent Orange" panose="00000400000000000000" pitchFamily="2" charset="0"/>
              </a:rPr>
              <a:t> 11,1-45</a:t>
            </a:r>
            <a:endParaRPr lang="es-ES" sz="2000" dirty="0">
              <a:solidFill>
                <a:srgbClr val="7030A0"/>
              </a:solidFill>
              <a:latin typeface="Arial Black" panose="020B0A04020102020204" pitchFamily="34" charset="0"/>
              <a:cs typeface="Agent Orange" panose="00000400000000000000" pitchFamily="2" charset="0"/>
            </a:endParaRPr>
          </a:p>
        </p:txBody>
      </p:sp>
    </p:spTree>
    <p:extLst>
      <p:ext uri="{BB962C8B-B14F-4D97-AF65-F5344CB8AC3E}">
        <p14:creationId xmlns:p14="http://schemas.microsoft.com/office/powerpoint/2010/main" val="213899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74743" y="427964"/>
            <a:ext cx="10906812" cy="5647700"/>
          </a:xfrm>
          <a:prstGeom prst="rect">
            <a:avLst/>
          </a:prstGeom>
          <a:solidFill>
            <a:schemeClr val="bg1"/>
          </a:solidFill>
        </p:spPr>
        <p:txBody>
          <a:bodyPr wrap="square">
            <a:spAutoFit/>
          </a:bodyPr>
          <a:lstStyle/>
          <a:p>
            <a:pPr algn="just"/>
            <a:r>
              <a:rPr lang="es-ES" sz="1900" dirty="0"/>
              <a:t>[25] Jesús le contestó: ---Yo soy la resurrección y la vida. Quien cree en mí, aunque muera, vivirá; [26] y quien vive y cree en mí no morirá para siempre. ¿Lo crees? [27] Le contestó: ---Sí, Señor, yo creo que tú eres el Mesías, el Hijo de Dios, el que había de venir al mundo.[28] Dicho esto, se fue, llamó en privado a su hermana María y le dijo: ---El Maestro está aquí y te llama. [29] Al oírlo, se levantó a toda prisa y se dirigió hacia él. [30] Jesús no había llegado aún al pueblo, sino que estaba en el lugar donde lo encontró Marta. [31] Los judíos que estaban con ella en la casa consolándola, al ver que María se levantaba de repente y salía, fueron detrás de ella, pensando que iba al sepulcro a llorar allí. [32] Cuando María llegó adonde estaba Jesús, al verlo, cayó a sus pies y le dijo: ---Si hubieras estado aquí, Señor, mi hermano no habría muerto. [33] Jesús al ver llorar a María y también a los judíos que la acompañaban, se estremeció por dentro [34] y dijo muy conmovido: ---¿Dónde lo habéis puesto? Le dicen: ---Ven, Señor, y lo verás. [35] Jesús se echó a llorar. [36] Los judíos comentaban: ---¡Cómo lo quería! [37] Pero algunos decían: ---El que abrió los ojos al ciego, ¿no pudo impedir que éste muriera? [38] Jesús, estremeciéndose de nuevo, se dirigió al sepulcro. Era una caverna con una piedra delante. [39] Jesús dice: ---Retirad la piedra. Le dice Marta, la hermana del difunto: ---Señor, ya huele, pues lleva cuatro días muerto. [40] Le contesta Jesús: ---¿No te dije que si crees, verás la gloria de Dios? [41] Retiraron la piedra. Jesús alzó la vista al cielo y dijo: ---Te doy gracias, Padre, porque me has escuchado. [42] Yo sé que siempre me escuchas, pero lo he dicho por la gente que me rodea, para que crean que tú me enviaste. [43] Dicho esto, gritó con fuerte voz: ---Lázaro, sal afuera. [44] Salió el muerto con los pies y las manos sujetos con vendas y el rostro envuelto en un sudario. Jesús les dijo: ---Desatadlo y dejadlo ir. [45] Muchos judíos que habían ido a visitar a María y vieron lo que hizo creyeron en él.</a:t>
            </a:r>
          </a:p>
        </p:txBody>
      </p:sp>
    </p:spTree>
    <p:extLst>
      <p:ext uri="{BB962C8B-B14F-4D97-AF65-F5344CB8AC3E}">
        <p14:creationId xmlns:p14="http://schemas.microsoft.com/office/powerpoint/2010/main" val="1693782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6" y="767316"/>
            <a:ext cx="10823427" cy="5262979"/>
          </a:xfrm>
          <a:prstGeom prst="rect">
            <a:avLst/>
          </a:prstGeom>
          <a:solidFill>
            <a:schemeClr val="bg1"/>
          </a:solidFill>
        </p:spPr>
        <p:txBody>
          <a:bodyPr wrap="square">
            <a:spAutoFit/>
          </a:bodyPr>
          <a:lstStyle/>
          <a:p>
            <a:pPr algn="just"/>
            <a:r>
              <a:rPr lang="es-ES" sz="2000" b="1" dirty="0">
                <a:latin typeface="Arial" panose="020B0604020202020204" pitchFamily="34" charset="0"/>
                <a:cs typeface="Arial" panose="020B0604020202020204" pitchFamily="34" charset="0"/>
              </a:rPr>
              <a:t>Continuamos con el Evangelio de San Juan. </a:t>
            </a:r>
          </a:p>
          <a:p>
            <a:pPr algn="just"/>
            <a:r>
              <a:rPr lang="es-ES" sz="2000" dirty="0">
                <a:latin typeface="Arial" panose="020B0604020202020204" pitchFamily="34" charset="0"/>
                <a:cs typeface="Arial" panose="020B0604020202020204" pitchFamily="34" charset="0"/>
              </a:rPr>
              <a:t>Jesús no deja de sorprendernos y hacer gestos que cuestionan nuestra manera de vivir,  ver y creer.</a:t>
            </a:r>
          </a:p>
          <a:p>
            <a:pPr algn="just"/>
            <a:r>
              <a:rPr lang="es-ES" sz="2000" dirty="0">
                <a:latin typeface="Arial" panose="020B0604020202020204" pitchFamily="34" charset="0"/>
                <a:cs typeface="Arial" panose="020B0604020202020204" pitchFamily="34" charset="0"/>
              </a:rPr>
              <a:t>Desde los ojos humanos, cuando alguien muere parece terminarse todo. El dolor se hace presente. Para Jesús hay vida  y posibilidad de seguir viviendo, </a:t>
            </a:r>
            <a:r>
              <a:rPr lang="es-ES" sz="2000" b="1" dirty="0">
                <a:latin typeface="Arial" panose="020B0604020202020204" pitchFamily="34" charset="0"/>
                <a:cs typeface="Arial" panose="020B0604020202020204" pitchFamily="34" charset="0"/>
              </a:rPr>
              <a:t>pero hay que cambiar la manera de vivir, creer y actuar por la propuesta nueva de Jesús.</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No podemos aferrarnos a falsas creencias, </a:t>
            </a:r>
            <a:r>
              <a:rPr lang="es-ES" sz="2000" b="1" dirty="0">
                <a:latin typeface="Arial" panose="020B0604020202020204" pitchFamily="34" charset="0"/>
                <a:cs typeface="Arial" panose="020B0604020202020204" pitchFamily="34" charset="0"/>
              </a:rPr>
              <a:t>como creyentes, </a:t>
            </a:r>
            <a:r>
              <a:rPr lang="es-ES" sz="2000" dirty="0">
                <a:latin typeface="Arial" panose="020B0604020202020204" pitchFamily="34" charset="0"/>
                <a:cs typeface="Arial" panose="020B0604020202020204" pitchFamily="34" charset="0"/>
              </a:rPr>
              <a:t>hemos de mirar más allá, más en profundidad, con los ojos de la FE, la vida adquiere otra dimensión, pero nos falta creer y confiar en Dios</a:t>
            </a:r>
            <a:endParaRPr lang="es-ES" sz="1600" dirty="0">
              <a:latin typeface="Arial" panose="020B0604020202020204" pitchFamily="34" charset="0"/>
              <a:cs typeface="Arial" panose="020B0604020202020204" pitchFamily="34" charset="0"/>
            </a:endParaRPr>
          </a:p>
          <a:p>
            <a:pPr algn="just"/>
            <a:endParaRPr lang="es-ES" sz="800" b="1" dirty="0">
              <a:solidFill>
                <a:srgbClr val="0070C0"/>
              </a:solidFill>
              <a:latin typeface="Arial" panose="020B0604020202020204" pitchFamily="34" charset="0"/>
              <a:cs typeface="Arial" panose="020B0604020202020204" pitchFamily="34" charset="0"/>
            </a:endParaRPr>
          </a:p>
          <a:p>
            <a:pPr algn="just"/>
            <a:r>
              <a:rPr lang="es-ES" sz="2400" b="1" dirty="0">
                <a:solidFill>
                  <a:srgbClr val="0070C0"/>
                </a:solidFill>
                <a:latin typeface="Arial" panose="020B0604020202020204" pitchFamily="34" charset="0"/>
                <a:cs typeface="Arial" panose="020B0604020202020204" pitchFamily="34" charset="0"/>
              </a:rPr>
              <a:t>Y TÚ:  </a:t>
            </a:r>
            <a:r>
              <a:rPr lang="es-ES" sz="2000" b="1" dirty="0">
                <a:solidFill>
                  <a:srgbClr val="0070C0"/>
                </a:solidFill>
                <a:latin typeface="Arial" panose="020B0604020202020204" pitchFamily="34" charset="0"/>
                <a:cs typeface="Arial" panose="020B0604020202020204" pitchFamily="34" charset="0"/>
              </a:rPr>
              <a:t>¿Cuándo estás desanimado, triste,… cómo te motivas?. </a:t>
            </a:r>
          </a:p>
          <a:p>
            <a:pPr algn="just"/>
            <a:r>
              <a:rPr lang="es-ES" sz="2000" b="1" dirty="0">
                <a:solidFill>
                  <a:srgbClr val="0070C0"/>
                </a:solidFill>
                <a:latin typeface="Arial" panose="020B0604020202020204" pitchFamily="34" charset="0"/>
                <a:cs typeface="Arial" panose="020B0604020202020204" pitchFamily="34" charset="0"/>
              </a:rPr>
              <a:t>¿Qué tienes que cambiar en tu vida para mejorar tu fe?</a:t>
            </a:r>
          </a:p>
          <a:p>
            <a:pPr algn="just"/>
            <a:endParaRPr lang="es-ES" sz="2000" b="1" dirty="0">
              <a:latin typeface="Arial" panose="020B0604020202020204" pitchFamily="34" charset="0"/>
              <a:cs typeface="Arial" panose="020B0604020202020204" pitchFamily="34" charset="0"/>
            </a:endParaRPr>
          </a:p>
          <a:p>
            <a:pPr algn="just"/>
            <a:endParaRPr lang="es-ES" sz="400" b="1" dirty="0">
              <a:latin typeface="Arial" panose="020B0604020202020204" pitchFamily="34" charset="0"/>
              <a:cs typeface="Arial" panose="020B0604020202020204" pitchFamily="34" charset="0"/>
            </a:endParaRPr>
          </a:p>
          <a:p>
            <a:pPr algn="ctr"/>
            <a:r>
              <a:rPr lang="es-ES" sz="2000" b="1" dirty="0">
                <a:solidFill>
                  <a:srgbClr val="FF0000"/>
                </a:solidFill>
                <a:latin typeface="Arial" panose="020B0604020202020204" pitchFamily="34" charset="0"/>
                <a:cs typeface="Arial" panose="020B0604020202020204" pitchFamily="34" charset="0"/>
              </a:rPr>
              <a:t>RECUERDA LAS PERSONAS, LOS OBJETOS,…</a:t>
            </a:r>
          </a:p>
          <a:p>
            <a:pPr algn="ctr"/>
            <a:r>
              <a:rPr lang="es-ES" sz="2000" b="1" dirty="0">
                <a:solidFill>
                  <a:srgbClr val="FF0000"/>
                </a:solidFill>
                <a:latin typeface="Arial" panose="020B0604020202020204" pitchFamily="34" charset="0"/>
                <a:cs typeface="Arial" panose="020B0604020202020204" pitchFamily="34" charset="0"/>
              </a:rPr>
              <a:t>TENEMOS FECHA DE CADUCIDAD</a:t>
            </a:r>
          </a:p>
          <a:p>
            <a:pPr algn="ctr"/>
            <a:r>
              <a:rPr lang="es-ES" sz="2000" b="1" dirty="0">
                <a:solidFill>
                  <a:srgbClr val="FF0000"/>
                </a:solidFill>
                <a:latin typeface="Arial" panose="020B0604020202020204" pitchFamily="34" charset="0"/>
                <a:cs typeface="Arial" panose="020B0604020202020204" pitchFamily="34" charset="0"/>
              </a:rPr>
              <a:t>DIOS ES ETERNO Y TE OFRECE VIDA ETERNA</a:t>
            </a:r>
          </a:p>
        </p:txBody>
      </p:sp>
      <p:sp>
        <p:nvSpPr>
          <p:cNvPr id="5" name="Rectángulo 4"/>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2º SUGERENCIAS PARA EL COMENTARIO CON LOS ALUMNOS</a:t>
            </a:r>
          </a:p>
        </p:txBody>
      </p:sp>
    </p:spTree>
    <p:extLst>
      <p:ext uri="{BB962C8B-B14F-4D97-AF65-F5344CB8AC3E}">
        <p14:creationId xmlns:p14="http://schemas.microsoft.com/office/powerpoint/2010/main" val="1697709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3597" y="255598"/>
            <a:ext cx="10823427" cy="400110"/>
          </a:xfrm>
          <a:prstGeom prst="rect">
            <a:avLst/>
          </a:prstGeom>
          <a:solidFill>
            <a:schemeClr val="bg1"/>
          </a:solidFill>
        </p:spPr>
        <p:txBody>
          <a:bodyPr wrap="square">
            <a:spAutoFit/>
          </a:bodyPr>
          <a:lstStyle/>
          <a:p>
            <a:pPr algn="just"/>
            <a:r>
              <a:rPr lang="es-ES" sz="2000" b="1" dirty="0">
                <a:solidFill>
                  <a:schemeClr val="accent2"/>
                </a:solidFill>
                <a:latin typeface="Arial" panose="020B0604020202020204" pitchFamily="34" charset="0"/>
                <a:cs typeface="Arial" panose="020B0604020202020204" pitchFamily="34" charset="0"/>
              </a:rPr>
              <a:t>3.- OTROS RECURSOS</a:t>
            </a:r>
          </a:p>
        </p:txBody>
      </p:sp>
      <p:sp>
        <p:nvSpPr>
          <p:cNvPr id="3" name="Rectángulo 2"/>
          <p:cNvSpPr/>
          <p:nvPr/>
        </p:nvSpPr>
        <p:spPr>
          <a:xfrm>
            <a:off x="1393348" y="1128016"/>
            <a:ext cx="7808548" cy="954107"/>
          </a:xfrm>
          <a:prstGeom prst="rect">
            <a:avLst/>
          </a:prstGeom>
          <a:solidFill>
            <a:schemeClr val="bg1"/>
          </a:solidFill>
        </p:spPr>
        <p:txBody>
          <a:bodyPr wrap="none">
            <a:spAutoFit/>
          </a:bodyPr>
          <a:lstStyle/>
          <a:p>
            <a:r>
              <a:rPr lang="es-ES" sz="2800" dirty="0">
                <a:hlinkClick r:id="rId2"/>
              </a:rPr>
              <a:t>https://www.youtube.com/watch?v=LnYoqnUWf8U</a:t>
            </a:r>
            <a:endParaRPr lang="es-ES" sz="2800" dirty="0"/>
          </a:p>
          <a:p>
            <a:r>
              <a:rPr lang="es-ES" sz="2800" dirty="0"/>
              <a:t> VIDEO DEL EVANGELIO. VERBO DIVINO.</a:t>
            </a:r>
          </a:p>
        </p:txBody>
      </p:sp>
      <p:sp>
        <p:nvSpPr>
          <p:cNvPr id="5" name="Rectángulo 4"/>
          <p:cNvSpPr/>
          <p:nvPr/>
        </p:nvSpPr>
        <p:spPr>
          <a:xfrm>
            <a:off x="1393348" y="2554432"/>
            <a:ext cx="6666570" cy="954107"/>
          </a:xfrm>
          <a:prstGeom prst="rect">
            <a:avLst/>
          </a:prstGeom>
          <a:solidFill>
            <a:schemeClr val="bg1"/>
          </a:solidFill>
        </p:spPr>
        <p:txBody>
          <a:bodyPr wrap="square">
            <a:spAutoFit/>
          </a:bodyPr>
          <a:lstStyle/>
          <a:p>
            <a:r>
              <a:rPr lang="es-ES" sz="2800" dirty="0">
                <a:hlinkClick r:id="rId3"/>
              </a:rPr>
              <a:t>http://www.pastoralsj.org/</a:t>
            </a:r>
            <a:endParaRPr lang="es-ES" sz="2800" dirty="0"/>
          </a:p>
          <a:p>
            <a:r>
              <a:rPr lang="es-ES" sz="2800" dirty="0"/>
              <a:t>Oración y biblia</a:t>
            </a:r>
          </a:p>
        </p:txBody>
      </p:sp>
      <p:sp>
        <p:nvSpPr>
          <p:cNvPr id="6" name="Rectángulo 5"/>
          <p:cNvSpPr/>
          <p:nvPr/>
        </p:nvSpPr>
        <p:spPr>
          <a:xfrm>
            <a:off x="1393348" y="3813369"/>
            <a:ext cx="6600582" cy="954107"/>
          </a:xfrm>
          <a:prstGeom prst="rect">
            <a:avLst/>
          </a:prstGeom>
          <a:solidFill>
            <a:schemeClr val="bg1"/>
          </a:solidFill>
        </p:spPr>
        <p:txBody>
          <a:bodyPr wrap="square">
            <a:spAutoFit/>
          </a:bodyPr>
          <a:lstStyle/>
          <a:p>
            <a:r>
              <a:rPr lang="es-ES" sz="2800" dirty="0">
                <a:hlinkClick r:id="rId4"/>
              </a:rPr>
              <a:t>http://www.feadulta.com/es/</a:t>
            </a:r>
            <a:endParaRPr lang="es-ES" sz="2800" dirty="0"/>
          </a:p>
          <a:p>
            <a:r>
              <a:rPr lang="es-ES" sz="2800" dirty="0"/>
              <a:t>Comentario</a:t>
            </a:r>
          </a:p>
        </p:txBody>
      </p:sp>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0969" y="4639116"/>
            <a:ext cx="2857500" cy="2066925"/>
          </a:xfrm>
          <a:prstGeom prst="rect">
            <a:avLst/>
          </a:prstGeom>
        </p:spPr>
      </p:pic>
      <p:sp>
        <p:nvSpPr>
          <p:cNvPr id="4" name="Rectángulo 3"/>
          <p:cNvSpPr/>
          <p:nvPr/>
        </p:nvSpPr>
        <p:spPr>
          <a:xfrm>
            <a:off x="1393348" y="5232161"/>
            <a:ext cx="5224507" cy="830997"/>
          </a:xfrm>
          <a:prstGeom prst="rect">
            <a:avLst/>
          </a:prstGeom>
          <a:solidFill>
            <a:schemeClr val="bg1"/>
          </a:solidFill>
        </p:spPr>
        <p:txBody>
          <a:bodyPr wrap="none">
            <a:spAutoFit/>
          </a:bodyPr>
          <a:lstStyle/>
          <a:p>
            <a:r>
              <a:rPr lang="es-ES" sz="2400" dirty="0">
                <a:hlinkClick r:id="rId6"/>
              </a:rPr>
              <a:t>http://educarconjesus.blogspot.com.es/</a:t>
            </a:r>
            <a:endParaRPr lang="es-ES" sz="2400" dirty="0"/>
          </a:p>
          <a:p>
            <a:r>
              <a:rPr lang="es-ES" sz="2400" dirty="0"/>
              <a:t>Sopa de letras</a:t>
            </a:r>
          </a:p>
        </p:txBody>
      </p:sp>
    </p:spTree>
    <p:extLst>
      <p:ext uri="{BB962C8B-B14F-4D97-AF65-F5344CB8AC3E}">
        <p14:creationId xmlns:p14="http://schemas.microsoft.com/office/powerpoint/2010/main" val="3209614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64" y="223520"/>
            <a:ext cx="7558935" cy="313944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330" y="3453686"/>
            <a:ext cx="7236349" cy="3268029"/>
          </a:xfrm>
          <a:prstGeom prst="rect">
            <a:avLst/>
          </a:prstGeom>
        </p:spPr>
      </p:pic>
    </p:spTree>
    <p:extLst>
      <p:ext uri="{BB962C8B-B14F-4D97-AF65-F5344CB8AC3E}">
        <p14:creationId xmlns:p14="http://schemas.microsoft.com/office/powerpoint/2010/main" val="1250640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3279" r="1" b="5900"/>
          <a:stretch/>
        </p:blipFill>
        <p:spPr>
          <a:xfrm>
            <a:off x="643467" y="643467"/>
            <a:ext cx="10905066" cy="5571066"/>
          </a:xfrm>
          <a:prstGeom prst="rect">
            <a:avLst/>
          </a:prstGeom>
        </p:spPr>
      </p:pic>
    </p:spTree>
    <p:extLst>
      <p:ext uri="{BB962C8B-B14F-4D97-AF65-F5344CB8AC3E}">
        <p14:creationId xmlns:p14="http://schemas.microsoft.com/office/powerpoint/2010/main" val="646331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87" y="233680"/>
            <a:ext cx="11568473" cy="6431280"/>
          </a:xfrm>
          <a:prstGeom prst="rect">
            <a:avLst/>
          </a:prstGeom>
        </p:spPr>
      </p:pic>
    </p:spTree>
    <p:extLst>
      <p:ext uri="{BB962C8B-B14F-4D97-AF65-F5344CB8AC3E}">
        <p14:creationId xmlns:p14="http://schemas.microsoft.com/office/powerpoint/2010/main" val="4175030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608947" y="388458"/>
            <a:ext cx="6400801" cy="594008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2400" b="1" i="0" u="none" strike="noStrike" cap="none" normalizeH="0" baseline="0" dirty="0">
                <a:ln>
                  <a:noFill/>
                </a:ln>
                <a:solidFill>
                  <a:schemeClr val="tx1"/>
                </a:solidFill>
                <a:effectLst/>
                <a:latin typeface="Arial" panose="020B0604020202020204" pitchFamily="34" charset="0"/>
              </a:rPr>
              <a:t>Betania</a:t>
            </a:r>
            <a:r>
              <a:rPr kumimoji="0" lang="es-ES" altLang="es-ES" sz="2400" b="0" i="0" u="none" strike="noStrike" cap="none" normalizeH="0" baseline="0" dirty="0">
                <a:ln>
                  <a:noFill/>
                </a:ln>
                <a:solidFill>
                  <a:schemeClr val="tx1"/>
                </a:solidFill>
                <a:effectLst/>
                <a:latin typeface="Arial" panose="020B0604020202020204" pitchFamily="34" charset="0"/>
              </a:rPr>
              <a:t> </a:t>
            </a:r>
            <a:r>
              <a:rPr kumimoji="0" lang="es-ES" altLang="es-ES" sz="2000" b="0" i="0" u="none" strike="noStrike" cap="none" normalizeH="0" baseline="0" dirty="0">
                <a:ln>
                  <a:noFill/>
                </a:ln>
                <a:solidFill>
                  <a:schemeClr val="tx1"/>
                </a:solidFill>
                <a:effectLst/>
                <a:latin typeface="Arial" panose="020B0604020202020204" pitchFamily="34" charset="0"/>
              </a:rPr>
              <a:t>(en arameo </a:t>
            </a:r>
            <a:r>
              <a:rPr kumimoji="0" lang="he-IL" altLang="es-E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בית עניא</a:t>
            </a:r>
            <a:r>
              <a:rPr kumimoji="0" lang="es-ES" altLang="es-ES" sz="2000" b="0" i="0" u="none" strike="noStrike" cap="none" normalizeH="0" baseline="0" dirty="0">
                <a:ln>
                  <a:noFill/>
                </a:ln>
                <a:solidFill>
                  <a:schemeClr val="tx1"/>
                </a:solidFill>
                <a:effectLst/>
                <a:latin typeface="Arial" panose="020B0604020202020204" pitchFamily="34" charset="0"/>
              </a:rPr>
              <a:t>, Beth </a:t>
            </a:r>
            <a:r>
              <a:rPr kumimoji="0" lang="es-ES" altLang="es-ES" sz="2000" b="0" i="0" u="none" strike="noStrike" cap="none" normalizeH="0" baseline="0" dirty="0" err="1">
                <a:ln>
                  <a:noFill/>
                </a:ln>
                <a:solidFill>
                  <a:schemeClr val="tx1"/>
                </a:solidFill>
                <a:effectLst/>
                <a:latin typeface="Arial" panose="020B0604020202020204" pitchFamily="34" charset="0"/>
              </a:rPr>
              <a:t>anya</a:t>
            </a:r>
            <a:r>
              <a:rPr kumimoji="0" lang="es-ES" altLang="es-ES" sz="2000" b="0" i="0" u="none" strike="noStrike" cap="none" normalizeH="0" baseline="0" dirty="0">
                <a:ln>
                  <a:noFill/>
                </a:ln>
                <a:solidFill>
                  <a:schemeClr val="tx1"/>
                </a:solidFill>
                <a:effectLst/>
                <a:latin typeface="Arial" panose="020B0604020202020204" pitchFamily="34" charset="0"/>
              </a:rPr>
              <a:t>, </a:t>
            </a:r>
            <a:r>
              <a:rPr kumimoji="0" lang="es-ES" altLang="es-ES" sz="2000" b="1" i="0" u="none" strike="noStrike" cap="none" normalizeH="0" baseline="0" dirty="0">
                <a:ln>
                  <a:noFill/>
                </a:ln>
                <a:solidFill>
                  <a:schemeClr val="tx1"/>
                </a:solidFill>
                <a:effectLst/>
                <a:latin typeface="Arial" panose="020B0604020202020204" pitchFamily="34" charset="0"/>
              </a:rPr>
              <a:t>"casa del pobre",</a:t>
            </a:r>
            <a:r>
              <a:rPr kumimoji="0" lang="es-ES" altLang="es-ES" sz="2000" b="0" i="0" u="none" strike="noStrike" cap="none" normalizeH="0" baseline="0" dirty="0">
                <a:ln>
                  <a:noFill/>
                </a:ln>
                <a:solidFill>
                  <a:schemeClr val="tx1"/>
                </a:solidFill>
                <a:effectLst/>
                <a:latin typeface="Arial" panose="020B0604020202020204" pitchFamily="34" charset="0"/>
              </a:rPr>
              <a:t> casa de los dátiles; casa de la aflicción"; transcrita al griego </a:t>
            </a:r>
            <a:r>
              <a:rPr kumimoji="0" lang="es-ES" altLang="es-ES" sz="2000" b="0" i="0" u="none" strike="noStrike" cap="none" normalizeH="0" baseline="0" dirty="0" err="1">
                <a:ln>
                  <a:noFill/>
                </a:ln>
                <a:solidFill>
                  <a:schemeClr val="tx1"/>
                </a:solidFill>
                <a:effectLst/>
                <a:latin typeface="Arial" panose="020B0604020202020204" pitchFamily="34" charset="0"/>
              </a:rPr>
              <a:t>Βηθ</a:t>
            </a:r>
            <a:r>
              <a:rPr kumimoji="0" lang="es-ES" altLang="es-ES" sz="2000" b="0" i="0" u="none" strike="noStrike" cap="none" normalizeH="0" baseline="0" dirty="0">
                <a:ln>
                  <a:noFill/>
                </a:ln>
                <a:solidFill>
                  <a:schemeClr val="tx1"/>
                </a:solidFill>
                <a:effectLst/>
                <a:latin typeface="Arial" panose="020B0604020202020204" pitchFamily="34" charset="0"/>
              </a:rPr>
              <a:t>ανία).</a:t>
            </a:r>
          </a:p>
          <a:p>
            <a:pPr marL="0" marR="0" lvl="0" indent="0" algn="just" defTabSz="914400" rtl="0" eaLnBrk="0" fontAlgn="base" latinLnBrk="0" hangingPunct="0">
              <a:lnSpc>
                <a:spcPct val="100000"/>
              </a:lnSpc>
              <a:spcBef>
                <a:spcPct val="0"/>
              </a:spcBef>
              <a:spcAft>
                <a:spcPct val="0"/>
              </a:spcAft>
              <a:buClrTx/>
              <a:buSzTx/>
              <a:tabLst/>
            </a:pPr>
            <a:endParaRPr kumimoji="0" lang="es-ES" altLang="es-ES"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S" altLang="es-ES" sz="2000" b="0" i="0" u="none" strike="noStrike" cap="none" normalizeH="0" baseline="0" dirty="0">
                <a:ln>
                  <a:noFill/>
                </a:ln>
                <a:solidFill>
                  <a:schemeClr val="tx1"/>
                </a:solidFill>
                <a:effectLst/>
                <a:latin typeface="Arial" panose="020B0604020202020204" pitchFamily="34" charset="0"/>
              </a:rPr>
              <a:t>Aldea en la falda oriental del Monte de los Olivos, a unos 2,5 km al este de Jerusalén, en el camino de Jerusalén a Jericó (parece ser la Ananías de </a:t>
            </a:r>
            <a:r>
              <a:rPr kumimoji="0" lang="es-ES" altLang="es-ES" sz="2000" b="0" i="0" u="none" strike="noStrike" cap="none" normalizeH="0" baseline="0" dirty="0" err="1">
                <a:ln>
                  <a:noFill/>
                </a:ln>
                <a:solidFill>
                  <a:schemeClr val="tx1"/>
                </a:solidFill>
                <a:effectLst/>
                <a:latin typeface="Arial" panose="020B0604020202020204" pitchFamily="34" charset="0"/>
              </a:rPr>
              <a:t>Neh</a:t>
            </a:r>
            <a:r>
              <a:rPr kumimoji="0" lang="es-ES" altLang="es-ES" sz="2000" b="0" i="0" u="none" strike="noStrike" cap="none" normalizeH="0" baseline="0" dirty="0">
                <a:ln>
                  <a:noFill/>
                </a:ln>
                <a:solidFill>
                  <a:schemeClr val="tx1"/>
                </a:solidFill>
                <a:effectLst/>
                <a:latin typeface="Arial" panose="020B0604020202020204" pitchFamily="34" charset="0"/>
              </a:rPr>
              <a:t>). </a:t>
            </a:r>
          </a:p>
          <a:p>
            <a:pPr marL="457200" marR="0" lvl="1" indent="0" algn="just" defTabSz="914400" rtl="0" eaLnBrk="0" fontAlgn="base" latinLnBrk="0" hangingPunct="0">
              <a:lnSpc>
                <a:spcPct val="100000"/>
              </a:lnSpc>
              <a:spcBef>
                <a:spcPct val="0"/>
              </a:spcBef>
              <a:spcAft>
                <a:spcPct val="0"/>
              </a:spcAft>
              <a:buClrTx/>
              <a:buSzTx/>
              <a:buFontTx/>
              <a:buNone/>
              <a:tabLst/>
            </a:pPr>
            <a:endParaRPr kumimoji="0" lang="es-ES" altLang="es-ES" sz="2000" b="0" i="0" u="none" strike="noStrike" cap="none" normalizeH="0" baseline="0" dirty="0">
              <a:ln>
                <a:noFill/>
              </a:ln>
              <a:solidFill>
                <a:schemeClr val="tx1"/>
              </a:solidFill>
              <a:effectLst/>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a:ln>
                  <a:noFill/>
                </a:ln>
                <a:solidFill>
                  <a:schemeClr val="tx1"/>
                </a:solidFill>
                <a:effectLst/>
                <a:latin typeface="Arial" panose="020B0604020202020204" pitchFamily="34" charset="0"/>
              </a:rPr>
              <a:t>En Betania vivían Lázaro, Marta y María, a quienes Jesús visitó en varias ocasiones (Mt. 21: 17; Mc. 11:1, 11, 12; </a:t>
            </a:r>
            <a:r>
              <a:rPr kumimoji="0" lang="es-ES" altLang="es-ES" b="0" i="0" u="none" strike="noStrike" cap="none" normalizeH="0" baseline="0" dirty="0" err="1">
                <a:ln>
                  <a:noFill/>
                </a:ln>
                <a:solidFill>
                  <a:schemeClr val="tx1"/>
                </a:solidFill>
                <a:effectLst/>
                <a:latin typeface="Arial" panose="020B0604020202020204" pitchFamily="34" charset="0"/>
              </a:rPr>
              <a:t>Lc</a:t>
            </a:r>
            <a:r>
              <a:rPr kumimoji="0" lang="es-ES" altLang="es-ES" b="0" i="0" u="none" strike="noStrike" cap="none" normalizeH="0" baseline="0" dirty="0">
                <a:ln>
                  <a:noFill/>
                </a:ln>
                <a:solidFill>
                  <a:schemeClr val="tx1"/>
                </a:solidFill>
                <a:effectLst/>
                <a:latin typeface="Arial" panose="020B0604020202020204" pitchFamily="34" charset="0"/>
              </a:rPr>
              <a:t>. 10:38; </a:t>
            </a:r>
            <a:r>
              <a:rPr kumimoji="0" lang="es-ES" altLang="es-ES" b="0" i="0" u="none" strike="noStrike" cap="none" normalizeH="0" baseline="0" dirty="0" err="1">
                <a:ln>
                  <a:noFill/>
                </a:ln>
                <a:solidFill>
                  <a:schemeClr val="tx1"/>
                </a:solidFill>
                <a:effectLst/>
                <a:latin typeface="Arial" panose="020B0604020202020204" pitchFamily="34" charset="0"/>
              </a:rPr>
              <a:t>Jn</a:t>
            </a:r>
            <a:r>
              <a:rPr kumimoji="0" lang="es-ES" altLang="es-ES" b="0" i="0" u="none" strike="noStrike" cap="none" normalizeH="0" baseline="0" dirty="0">
                <a:ln>
                  <a:noFill/>
                </a:ln>
                <a:solidFill>
                  <a:schemeClr val="tx1"/>
                </a:solidFill>
                <a:effectLst/>
                <a:latin typeface="Arial" panose="020B0604020202020204" pitchFamily="34" charset="0"/>
              </a:rPr>
              <a:t>. 11:1). El lugar se llama ahora al-</a:t>
            </a:r>
            <a:r>
              <a:rPr kumimoji="0" lang="es-ES" altLang="es-ES" b="0" i="0" u="none" strike="noStrike" cap="none" normalizeH="0" baseline="0" dirty="0" err="1">
                <a:ln>
                  <a:noFill/>
                </a:ln>
                <a:solidFill>
                  <a:schemeClr val="tx1"/>
                </a:solidFill>
                <a:effectLst/>
                <a:latin typeface="Arial" panose="020B0604020202020204" pitchFamily="34" charset="0"/>
              </a:rPr>
              <a:t>Azarîyeh</a:t>
            </a:r>
            <a:r>
              <a:rPr kumimoji="0" lang="es-ES" altLang="es-ES" b="0" i="0" u="none" strike="noStrike" cap="none" normalizeH="0" baseline="0" dirty="0">
                <a:ln>
                  <a:noFill/>
                </a:ln>
                <a:solidFill>
                  <a:schemeClr val="tx1"/>
                </a:solidFill>
                <a:effectLst/>
                <a:latin typeface="Arial" panose="020B0604020202020204" pitchFamily="34" charset="0"/>
              </a:rPr>
              <a:t> en honor a Lázaro (allí se señala tradicionalmente su tumba.)</a:t>
            </a:r>
          </a:p>
          <a:p>
            <a:pPr marL="457200" marR="0" lvl="1" indent="0" algn="just"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a:ln>
                  <a:noFill/>
                </a:ln>
                <a:solidFill>
                  <a:schemeClr val="tx1"/>
                </a:solidFill>
                <a:effectLst/>
                <a:latin typeface="Arial" panose="020B0604020202020204" pitchFamily="34" charset="0"/>
              </a:rPr>
              <a:t>Ahí vivía también Simón el leproso, en cuya casa una mujer ungió a Jesús con la usanza tradicional de perfume sobre su cabeza (Mt. 26: 6-13; Mc. 14:3). La tradición posterior ha querido identificar a esta mujer con María, hermana de Lázaro, aunque otros la han querido identificar con María Magdalena, no habiendo total acuerdo al respecto.</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51" y="388458"/>
            <a:ext cx="4179312" cy="5940088"/>
          </a:xfrm>
          <a:prstGeom prst="rect">
            <a:avLst/>
          </a:prstGeom>
        </p:spPr>
      </p:pic>
      <p:sp>
        <p:nvSpPr>
          <p:cNvPr id="7" name="Flecha: hacia la izquierda 6"/>
          <p:cNvSpPr/>
          <p:nvPr/>
        </p:nvSpPr>
        <p:spPr>
          <a:xfrm rot="2845651">
            <a:off x="2545237" y="5165889"/>
            <a:ext cx="1593130" cy="3487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4004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0799" y="416244"/>
            <a:ext cx="5114199" cy="6186309"/>
          </a:xfrm>
          <a:prstGeom prst="rect">
            <a:avLst/>
          </a:prstGeom>
          <a:solidFill>
            <a:schemeClr val="bg1"/>
          </a:solidFill>
        </p:spPr>
        <p:txBody>
          <a:bodyPr wrap="square">
            <a:spAutoFit/>
          </a:bodyPr>
          <a:lstStyle/>
          <a:p>
            <a:pPr algn="just"/>
            <a:r>
              <a:rPr lang="es-ES" sz="2000" b="1" dirty="0">
                <a:latin typeface="Arial" panose="020B0604020202020204" pitchFamily="34" charset="0"/>
                <a:cs typeface="Arial" panose="020B0604020202020204" pitchFamily="34" charset="0"/>
              </a:rPr>
              <a:t>La gran dificultad, al hablar de la vida y de la muerte, estriba en que tenemos que utilizar las mismas palabras para expresar conceptos completamente diferentes. </a:t>
            </a:r>
            <a:r>
              <a:rPr lang="es-ES" sz="2000" dirty="0">
                <a:latin typeface="Arial" panose="020B0604020202020204" pitchFamily="34" charset="0"/>
                <a:cs typeface="Arial" panose="020B0604020202020204" pitchFamily="34" charset="0"/>
              </a:rPr>
              <a:t>Tan contradictorios que se puede dar la muerte en una vida fisiológica de lo más saludable, Y se puede dar la Vida definitiva en la vida más deteriorada e incluso en la misma muerte biológica. Si no aplicamos el concepto adecuado en cada caso, tergiversamos el texto hasta hacerle decir lo contrario de lo que quiere decir.</a:t>
            </a:r>
          </a:p>
          <a:p>
            <a:pPr algn="just"/>
            <a:endParaRPr lang="es-ES" sz="2000" dirty="0">
              <a:latin typeface="Arial" panose="020B0604020202020204" pitchFamily="34" charset="0"/>
              <a:cs typeface="Arial" panose="020B0604020202020204" pitchFamily="34" charset="0"/>
            </a:endParaRPr>
          </a:p>
          <a:p>
            <a:pPr algn="just"/>
            <a:r>
              <a:rPr lang="es-ES" sz="2000" b="1" dirty="0">
                <a:solidFill>
                  <a:srgbClr val="FF0000"/>
                </a:solidFill>
                <a:latin typeface="Arial" panose="020B0604020202020204" pitchFamily="34" charset="0"/>
                <a:cs typeface="Arial" panose="020B0604020202020204" pitchFamily="34" charset="0"/>
              </a:rPr>
              <a:t>Al final ya de la cuaresma </a:t>
            </a:r>
            <a:r>
              <a:rPr lang="es-ES" sz="2000" dirty="0">
                <a:solidFill>
                  <a:srgbClr val="FF0000"/>
                </a:solidFill>
                <a:latin typeface="Arial" panose="020B0604020202020204" pitchFamily="34" charset="0"/>
                <a:cs typeface="Arial" panose="020B0604020202020204" pitchFamily="34" charset="0"/>
              </a:rPr>
              <a:t>y cuando vamos a entrar en los acontecimientos de la pasión y muerte de Jesús, </a:t>
            </a:r>
            <a:r>
              <a:rPr lang="es-ES" sz="2400" b="1" dirty="0">
                <a:solidFill>
                  <a:srgbClr val="FF0000"/>
                </a:solidFill>
                <a:latin typeface="Arial" panose="020B0604020202020204" pitchFamily="34" charset="0"/>
                <a:cs typeface="Arial" panose="020B0604020202020204" pitchFamily="34" charset="0"/>
              </a:rPr>
              <a:t>tiene pleno sentido que nos preparemos tratando de dilucidar qué es vida y qué es muerte para Jesús.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997" y="416244"/>
            <a:ext cx="6532776" cy="6186309"/>
          </a:xfrm>
          <a:prstGeom prst="rect">
            <a:avLst/>
          </a:prstGeom>
        </p:spPr>
      </p:pic>
    </p:spTree>
    <p:extLst>
      <p:ext uri="{BB962C8B-B14F-4D97-AF65-F5344CB8AC3E}">
        <p14:creationId xmlns:p14="http://schemas.microsoft.com/office/powerpoint/2010/main" val="49139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1314" y="463379"/>
            <a:ext cx="4859675" cy="6063198"/>
          </a:xfrm>
          <a:prstGeom prst="rect">
            <a:avLst/>
          </a:prstGeom>
          <a:solidFill>
            <a:schemeClr val="bg1"/>
          </a:solidFill>
        </p:spPr>
        <p:txBody>
          <a:bodyPr wrap="square">
            <a:spAutoFit/>
          </a:bodyPr>
          <a:lstStyle/>
          <a:p>
            <a:pPr algn="just"/>
            <a:r>
              <a:rPr lang="es-ES" sz="2400" b="1" dirty="0">
                <a:solidFill>
                  <a:srgbClr val="0070C0"/>
                </a:solidFill>
                <a:latin typeface="Arial" panose="020B0604020202020204" pitchFamily="34" charset="0"/>
                <a:cs typeface="Arial" panose="020B0604020202020204" pitchFamily="34" charset="0"/>
              </a:rPr>
              <a:t>En el relato de hoy, todo es simbólico</a:t>
            </a:r>
            <a:r>
              <a:rPr lang="es-ES" sz="2000" dirty="0">
                <a:latin typeface="Arial" panose="020B0604020202020204" pitchFamily="34" charset="0"/>
                <a:cs typeface="Arial" panose="020B0604020202020204" pitchFamily="34" charset="0"/>
              </a:rPr>
              <a:t>. </a:t>
            </a:r>
            <a:r>
              <a:rPr lang="es-ES" sz="2000" dirty="0">
                <a:solidFill>
                  <a:srgbClr val="0070C0"/>
                </a:solidFill>
                <a:latin typeface="Arial" panose="020B0604020202020204" pitchFamily="34" charset="0"/>
                <a:cs typeface="Arial" panose="020B0604020202020204" pitchFamily="34" charset="0"/>
              </a:rPr>
              <a:t>Los tres hermanos representan la nueva comunidad</a:t>
            </a:r>
            <a:r>
              <a:rPr lang="es-ES" sz="2000" dirty="0">
                <a:latin typeface="Arial" panose="020B0604020202020204" pitchFamily="34" charset="0"/>
                <a:cs typeface="Arial" panose="020B0604020202020204" pitchFamily="34" charset="0"/>
              </a:rPr>
              <a:t>. Jesús está totalmente integrado en el grupo por su amor a cada uno. Unos miembros de la comunidad se preocupan por la salud de otro.</a:t>
            </a:r>
          </a:p>
          <a:p>
            <a:pPr algn="just"/>
            <a:endParaRPr lang="es-ES" sz="2000"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La falta de lógica del relato nos obliga a salir de la literalidad. </a:t>
            </a:r>
            <a:r>
              <a:rPr lang="es-ES" sz="2000" dirty="0">
                <a:latin typeface="Arial" panose="020B0604020202020204" pitchFamily="34" charset="0"/>
                <a:cs typeface="Arial" panose="020B0604020202020204" pitchFamily="34" charset="0"/>
              </a:rPr>
              <a:t>Si Jesús hubiera pretendido salvar la vida biológica de Lázaro, hubiera ido inmediatamente a curarlo. Hubiera sido más fácil que resucitarlo. </a:t>
            </a:r>
            <a:r>
              <a:rPr lang="es-ES" sz="2000" b="1" dirty="0">
                <a:solidFill>
                  <a:srgbClr val="FF0000"/>
                </a:solidFill>
                <a:latin typeface="Arial" panose="020B0604020202020204" pitchFamily="34" charset="0"/>
                <a:cs typeface="Arial" panose="020B0604020202020204" pitchFamily="34" charset="0"/>
              </a:rPr>
              <a:t>Pero su intención no es curar la enfermedad de Lázaro, sino manifestar la Vida en él.</a:t>
            </a:r>
            <a:r>
              <a:rPr lang="es-ES" sz="2000" dirty="0">
                <a:latin typeface="Arial" panose="020B0604020202020204" pitchFamily="34" charset="0"/>
                <a:cs typeface="Arial" panose="020B0604020202020204" pitchFamily="34" charset="0"/>
              </a:rPr>
              <a:t> </a:t>
            </a:r>
            <a:r>
              <a:rPr lang="es-ES" sz="2000" b="1" dirty="0">
                <a:latin typeface="Arial" panose="020B0604020202020204" pitchFamily="34" charset="0"/>
                <a:cs typeface="Arial" panose="020B0604020202020204" pitchFamily="34" charset="0"/>
              </a:rPr>
              <a:t>Por eso espera a que la muerte quede rotundamente confirmada</a:t>
            </a:r>
            <a:r>
              <a:rPr lang="es-ES" sz="2000" dirty="0">
                <a:latin typeface="Arial" panose="020B0604020202020204" pitchFamily="34" charset="0"/>
                <a:cs typeface="Arial" panose="020B0604020202020204" pitchFamily="34" charset="0"/>
              </a:rPr>
              <a:t> (cuatro días, ya huele)</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2118"/>
          <a:stretch/>
        </p:blipFill>
        <p:spPr>
          <a:xfrm>
            <a:off x="5410989" y="463379"/>
            <a:ext cx="6052008" cy="6063198"/>
          </a:xfrm>
          <a:prstGeom prst="rect">
            <a:avLst/>
          </a:prstGeom>
        </p:spPr>
      </p:pic>
    </p:spTree>
    <p:extLst>
      <p:ext uri="{BB962C8B-B14F-4D97-AF65-F5344CB8AC3E}">
        <p14:creationId xmlns:p14="http://schemas.microsoft.com/office/powerpoint/2010/main" val="210954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428" y="170772"/>
            <a:ext cx="3973366" cy="6309420"/>
          </a:xfrm>
          <a:prstGeom prst="rect">
            <a:avLst/>
          </a:prstGeom>
          <a:solidFill>
            <a:schemeClr val="bg1"/>
          </a:solidFill>
        </p:spPr>
        <p:txBody>
          <a:bodyPr wrap="square">
            <a:spAutoFit/>
          </a:bodyPr>
          <a:lstStyle/>
          <a:p>
            <a:pPr algn="just"/>
            <a:r>
              <a:rPr lang="es-ES" sz="2000" b="1" dirty="0">
                <a:solidFill>
                  <a:srgbClr val="0070C0"/>
                </a:solidFill>
              </a:rPr>
              <a:t>Si seguimos preguntando si Lázaro resucitó o no físicamente, es que seguimos en el lado de los muertos, </a:t>
            </a:r>
            <a:r>
              <a:rPr lang="es-ES" sz="2000" dirty="0"/>
              <a:t>porque nuestra preocupación sigue siendo la vida biológica.</a:t>
            </a:r>
          </a:p>
          <a:p>
            <a:pPr algn="just"/>
            <a:endParaRPr lang="es-ES" sz="2000" dirty="0"/>
          </a:p>
          <a:p>
            <a:pPr algn="just"/>
            <a:r>
              <a:rPr lang="es-ES" sz="2000" b="1" dirty="0">
                <a:solidFill>
                  <a:srgbClr val="FF0000"/>
                </a:solidFill>
              </a:rPr>
              <a:t>La alternativa no es: esta vida, solamente aquí abajo u otra vida después, pero continuación de esta.</a:t>
            </a:r>
          </a:p>
          <a:p>
            <a:pPr algn="just"/>
            <a:endParaRPr lang="es-ES" sz="2000" dirty="0"/>
          </a:p>
          <a:p>
            <a:pPr algn="just"/>
            <a:r>
              <a:rPr lang="es-ES" sz="2000" b="1" dirty="0">
                <a:solidFill>
                  <a:srgbClr val="FF0000"/>
                </a:solidFill>
              </a:rPr>
              <a:t>La alternativa es: </a:t>
            </a:r>
            <a:r>
              <a:rPr lang="es-ES" sz="2000" dirty="0">
                <a:solidFill>
                  <a:srgbClr val="FF0000"/>
                </a:solidFill>
              </a:rPr>
              <a:t>vida biológica sola,</a:t>
            </a:r>
            <a:r>
              <a:rPr lang="es-ES" sz="2000" b="1" dirty="0">
                <a:solidFill>
                  <a:srgbClr val="FF0000"/>
                </a:solidFill>
              </a:rPr>
              <a:t> o </a:t>
            </a:r>
            <a:r>
              <a:rPr lang="es-ES" sz="2800" b="1" dirty="0">
                <a:solidFill>
                  <a:srgbClr val="FF0000"/>
                </a:solidFill>
              </a:rPr>
              <a:t>Vida definitiva durante esta vida y más allá de ella.</a:t>
            </a:r>
          </a:p>
          <a:p>
            <a:pPr algn="just"/>
            <a:endParaRPr lang="es-ES" sz="2400" dirty="0"/>
          </a:p>
          <a:p>
            <a:pPr algn="just"/>
            <a:r>
              <a:rPr lang="es-ES" sz="2000" b="1" dirty="0"/>
              <a:t>Que Lázaro resucite para volver a morir unos años después, no soluciona nada. Sería ridículo que ese fuese el objetivo de Jesús.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793" y="170772"/>
            <a:ext cx="7790707" cy="6309420"/>
          </a:xfrm>
          <a:prstGeom prst="rect">
            <a:avLst/>
          </a:prstGeom>
        </p:spPr>
      </p:pic>
    </p:spTree>
    <p:extLst>
      <p:ext uri="{BB962C8B-B14F-4D97-AF65-F5344CB8AC3E}">
        <p14:creationId xmlns:p14="http://schemas.microsoft.com/office/powerpoint/2010/main" val="164718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3948" y="296411"/>
            <a:ext cx="11585545" cy="2862322"/>
          </a:xfrm>
          <a:prstGeom prst="rect">
            <a:avLst/>
          </a:prstGeom>
          <a:solidFill>
            <a:schemeClr val="bg1"/>
          </a:solidFill>
        </p:spPr>
        <p:txBody>
          <a:bodyPr wrap="square">
            <a:spAutoFit/>
          </a:bodyPr>
          <a:lstStyle/>
          <a:p>
            <a:pPr algn="just"/>
            <a:r>
              <a:rPr lang="es-ES" sz="2400" dirty="0"/>
              <a:t>Es realmente </a:t>
            </a:r>
            <a:r>
              <a:rPr lang="es-ES" sz="2400" b="1" dirty="0"/>
              <a:t>sorprendente</a:t>
            </a:r>
            <a:r>
              <a:rPr lang="es-ES" sz="2400" dirty="0"/>
              <a:t>, </a:t>
            </a:r>
            <a:r>
              <a:rPr lang="es-ES" sz="2400" b="1" dirty="0"/>
              <a:t>que ni los demás evangelistas, ni ningún otro escrito del NT, mencione un hecho tan espectacular como la resurrección de un cuerpo cuando ya está podrido. </a:t>
            </a:r>
            <a:r>
              <a:rPr lang="es-ES" sz="2400" dirty="0"/>
              <a:t>Sobre todo, sabiendo que los sinópticos narran hasta la curación de una gripe a la suegra de Pedro.</a:t>
            </a:r>
          </a:p>
          <a:p>
            <a:pPr algn="just"/>
            <a:endParaRPr lang="es-ES" sz="300" dirty="0"/>
          </a:p>
          <a:p>
            <a:pPr algn="just"/>
            <a:r>
              <a:rPr lang="es-ES" sz="2800" b="1" dirty="0">
                <a:solidFill>
                  <a:srgbClr val="FF0000"/>
                </a:solidFill>
              </a:rPr>
              <a:t>Jesús no hace ningún caso de la resurrección del último día,</a:t>
            </a:r>
            <a:r>
              <a:rPr lang="es-ES" sz="2400" dirty="0"/>
              <a:t> de la que habla Marta. Lo que él ofrece es otra cosa. </a:t>
            </a:r>
            <a:r>
              <a:rPr lang="es-ES" sz="2400" b="1" dirty="0">
                <a:solidFill>
                  <a:srgbClr val="0070C0"/>
                </a:solidFill>
              </a:rPr>
              <a:t>Jesús no viene a prolongar la vida física, viene a comunicar la Vida trascendente</a:t>
            </a:r>
            <a:r>
              <a:rPr lang="es-ES" sz="2400" dirty="0"/>
              <a:t> que él mismo posee y de la que puede disponer.</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47" y="3158733"/>
            <a:ext cx="11585545" cy="3553152"/>
          </a:xfrm>
          <a:prstGeom prst="rect">
            <a:avLst/>
          </a:prstGeom>
        </p:spPr>
      </p:pic>
    </p:spTree>
    <p:extLst>
      <p:ext uri="{BB962C8B-B14F-4D97-AF65-F5344CB8AC3E}">
        <p14:creationId xmlns:p14="http://schemas.microsoft.com/office/powerpoint/2010/main" val="284732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2805" y="475912"/>
            <a:ext cx="6391373" cy="6001643"/>
          </a:xfrm>
          <a:prstGeom prst="rect">
            <a:avLst/>
          </a:prstGeom>
          <a:solidFill>
            <a:schemeClr val="bg1"/>
          </a:solidFill>
        </p:spPr>
        <p:txBody>
          <a:bodyPr wrap="square">
            <a:spAutoFit/>
          </a:bodyPr>
          <a:lstStyle/>
          <a:p>
            <a:pPr algn="just"/>
            <a:r>
              <a:rPr lang="es-ES" sz="2400" dirty="0"/>
              <a:t>Esa Vida es de tal fuerza, que anula el carácter catastrófico de la muerte biológica.  </a:t>
            </a:r>
            <a:r>
              <a:rPr lang="es-ES" sz="2400" b="1" dirty="0"/>
              <a:t>Es la misma Vida de Dios que él posee por el Espíritu.</a:t>
            </a:r>
          </a:p>
          <a:p>
            <a:pPr algn="just"/>
            <a:r>
              <a:rPr lang="es-ES" sz="2400" b="1" dirty="0"/>
              <a:t>Resurrección es un término relativo, </a:t>
            </a:r>
            <a:r>
              <a:rPr lang="es-ES" sz="2400" dirty="0"/>
              <a:t>supone un estado anterior de vida física. </a:t>
            </a:r>
            <a:r>
              <a:rPr lang="es-ES" sz="2400" b="1" dirty="0">
                <a:solidFill>
                  <a:srgbClr val="FF0000"/>
                </a:solidFill>
              </a:rPr>
              <a:t>Ante el hecho de la muerte natural, la Vida que sigue, aparece como renovación de la vida que termina.</a:t>
            </a:r>
          </a:p>
          <a:p>
            <a:pPr algn="just"/>
            <a:r>
              <a:rPr lang="es-ES" sz="2400" b="1" dirty="0">
                <a:solidFill>
                  <a:srgbClr val="0070C0"/>
                </a:solidFill>
              </a:rPr>
              <a:t>Respecto a la Vida que comunica Jesús, es su continuidad; aunque, para entendernos, le llamemos resurrección. "Yo soy la resurrección" está indicando que es algo presente, no futuro y lejano. No hay que esperar a la muerte para conseguir Vida.</a:t>
            </a:r>
          </a:p>
          <a:p>
            <a:pPr algn="just"/>
            <a:r>
              <a:rPr lang="es-ES" sz="2400" dirty="0"/>
              <a:t>Está mucho más claro cuando hablamos de nuevo nacimiento, como dice Jesús a Nicodemo en el mismo evangelio de Juan.</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177" y="475912"/>
            <a:ext cx="5344997" cy="6001643"/>
          </a:xfrm>
          <a:prstGeom prst="rect">
            <a:avLst/>
          </a:prstGeom>
        </p:spPr>
      </p:pic>
    </p:spTree>
    <p:extLst>
      <p:ext uri="{BB962C8B-B14F-4D97-AF65-F5344CB8AC3E}">
        <p14:creationId xmlns:p14="http://schemas.microsoft.com/office/powerpoint/2010/main" val="152680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2805" y="475912"/>
            <a:ext cx="5373278" cy="6001643"/>
          </a:xfrm>
          <a:prstGeom prst="rect">
            <a:avLst/>
          </a:prstGeom>
          <a:solidFill>
            <a:schemeClr val="bg1"/>
          </a:solidFill>
        </p:spPr>
        <p:txBody>
          <a:bodyPr wrap="square">
            <a:spAutoFit/>
          </a:bodyPr>
          <a:lstStyle/>
          <a:p>
            <a:pPr algn="just"/>
            <a:r>
              <a:rPr lang="es-ES" sz="2400" b="1" dirty="0"/>
              <a:t>Para que esa Vida pueda llegar al hombre, se requiere como condición indispensable la adhesión a Jesús. </a:t>
            </a:r>
          </a:p>
          <a:p>
            <a:pPr algn="just"/>
            <a:endParaRPr lang="es-ES" sz="2400" dirty="0"/>
          </a:p>
          <a:p>
            <a:pPr algn="just"/>
            <a:r>
              <a:rPr lang="es-ES" sz="2400" dirty="0"/>
              <a:t>A la adhesión responde él con </a:t>
            </a:r>
            <a:r>
              <a:rPr lang="es-ES" sz="2400" b="1" dirty="0">
                <a:solidFill>
                  <a:srgbClr val="FF0000"/>
                </a:solidFill>
              </a:rPr>
              <a:t>el don del Espíritu-Vida,</a:t>
            </a:r>
            <a:r>
              <a:rPr lang="es-ES" sz="2400" dirty="0"/>
              <a:t> nacimiento a una nueva Vida que se sitúa más acá y más allá de la muerte física.</a:t>
            </a:r>
          </a:p>
          <a:p>
            <a:pPr algn="just"/>
            <a:endParaRPr lang="es-ES" sz="2400" dirty="0"/>
          </a:p>
          <a:p>
            <a:pPr algn="just"/>
            <a:r>
              <a:rPr lang="es-ES" sz="2400" b="1" dirty="0"/>
              <a:t>El término "resurrección" </a:t>
            </a:r>
            <a:r>
              <a:rPr lang="es-ES" sz="2400" dirty="0"/>
              <a:t>expresa solamente su relación con la vida biológica que ya ha terminado. Esto se decía en 5,24:</a:t>
            </a:r>
          </a:p>
          <a:p>
            <a:pPr algn="just"/>
            <a:endParaRPr lang="es-ES" sz="2400" dirty="0"/>
          </a:p>
          <a:p>
            <a:pPr algn="just"/>
            <a:r>
              <a:rPr lang="es-ES" sz="2400" b="1" i="1" dirty="0"/>
              <a:t>"Quién escucha mi mensaje y da fe al que me mandó, posee Vida definitiva".</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083" y="475911"/>
            <a:ext cx="6306531" cy="6001643"/>
          </a:xfrm>
          <a:prstGeom prst="rect">
            <a:avLst/>
          </a:prstGeom>
        </p:spPr>
      </p:pic>
    </p:spTree>
    <p:extLst>
      <p:ext uri="{BB962C8B-B14F-4D97-AF65-F5344CB8AC3E}">
        <p14:creationId xmlns:p14="http://schemas.microsoft.com/office/powerpoint/2010/main" val="37856162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2758</TotalTime>
  <Words>4406</Words>
  <Application>Microsoft Office PowerPoint</Application>
  <PresentationFormat>Panorámica</PresentationFormat>
  <Paragraphs>138</Paragraphs>
  <Slides>29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Agent Orange</vt: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GIL NACHER</dc:creator>
  <cp:lastModifiedBy>JAVIER GIL NACHER</cp:lastModifiedBy>
  <cp:revision>328</cp:revision>
  <dcterms:created xsi:type="dcterms:W3CDTF">2016-10-02T05:26:12Z</dcterms:created>
  <dcterms:modified xsi:type="dcterms:W3CDTF">2017-03-29T08:48:43Z</dcterms:modified>
</cp:coreProperties>
</file>