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9" r:id="rId3"/>
    <p:sldId id="280" r:id="rId4"/>
    <p:sldId id="317" r:id="rId5"/>
    <p:sldId id="316" r:id="rId6"/>
    <p:sldId id="281" r:id="rId7"/>
    <p:sldId id="307" r:id="rId8"/>
    <p:sldId id="311" r:id="rId9"/>
    <p:sldId id="312" r:id="rId10"/>
    <p:sldId id="260" r:id="rId11"/>
    <p:sldId id="291" r:id="rId12"/>
    <p:sldId id="302" r:id="rId13"/>
    <p:sldId id="266" r:id="rId14"/>
    <p:sldId id="292" r:id="rId15"/>
    <p:sldId id="267" r:id="rId16"/>
    <p:sldId id="269" r:id="rId17"/>
    <p:sldId id="270" r:id="rId18"/>
    <p:sldId id="271" r:id="rId19"/>
    <p:sldId id="272" r:id="rId20"/>
    <p:sldId id="313" r:id="rId21"/>
    <p:sldId id="314" r:id="rId22"/>
    <p:sldId id="315"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52"/>
      </p:cViewPr>
      <p:guideLst/>
    </p:cSldViewPr>
  </p:slideViewPr>
  <p:notesTextViewPr>
    <p:cViewPr>
      <p:scale>
        <a:sx n="1" d="1"/>
        <a:sy n="1" d="1"/>
      </p:scale>
      <p:origin x="0" y="0"/>
    </p:cViewPr>
  </p:notesTextViewPr>
  <p:sorterViewPr>
    <p:cViewPr>
      <p:scale>
        <a:sx n="100" d="100"/>
        <a:sy n="100" d="100"/>
      </p:scale>
      <p:origin x="0" y="-68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233A94B5-7D72-4776-8785-681728A5461F}" type="datetimeFigureOut">
              <a:rPr lang="es-ES" smtClean="0"/>
              <a:t>08/03/2017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379897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33A94B5-7D72-4776-8785-681728A5461F}" type="datetimeFigureOut">
              <a:rPr lang="es-ES" smtClean="0"/>
              <a:t>08/03/2017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3084566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33A94B5-7D72-4776-8785-681728A5461F}" type="datetimeFigureOut">
              <a:rPr lang="es-ES" smtClean="0"/>
              <a:t>08/03/2017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230853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33A94B5-7D72-4776-8785-681728A5461F}" type="datetimeFigureOut">
              <a:rPr lang="es-ES" smtClean="0"/>
              <a:t>08/03/2017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183892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233A94B5-7D72-4776-8785-681728A5461F}" type="datetimeFigureOut">
              <a:rPr lang="es-ES" smtClean="0"/>
              <a:t>08/03/2017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192690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233A94B5-7D72-4776-8785-681728A5461F}" type="datetimeFigureOut">
              <a:rPr lang="es-ES" smtClean="0"/>
              <a:t>08/03/2017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683823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233A94B5-7D72-4776-8785-681728A5461F}" type="datetimeFigureOut">
              <a:rPr lang="es-ES" smtClean="0"/>
              <a:t>08/03/2017</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21450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233A94B5-7D72-4776-8785-681728A5461F}" type="datetimeFigureOut">
              <a:rPr lang="es-ES" smtClean="0"/>
              <a:t>08/03/2017</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272267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33A94B5-7D72-4776-8785-681728A5461F}" type="datetimeFigureOut">
              <a:rPr lang="es-ES" smtClean="0"/>
              <a:t>08/03/2017</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159864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233A94B5-7D72-4776-8785-681728A5461F}" type="datetimeFigureOut">
              <a:rPr lang="es-ES" smtClean="0"/>
              <a:t>08/03/2017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707979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233A94B5-7D72-4776-8785-681728A5461F}" type="datetimeFigureOut">
              <a:rPr lang="es-ES" smtClean="0"/>
              <a:t>08/03/2017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3828564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A94B5-7D72-4776-8785-681728A5461F}" type="datetimeFigureOut">
              <a:rPr lang="es-ES" smtClean="0"/>
              <a:t>08/03/2017</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720C8-14C5-4B8F-BE0B-9AD3C43D8948}" type="slidenum">
              <a:rPr lang="es-ES" smtClean="0"/>
              <a:t>‹Nº›</a:t>
            </a:fld>
            <a:endParaRPr lang="es-ES" dirty="0"/>
          </a:p>
        </p:txBody>
      </p:sp>
    </p:spTree>
    <p:extLst>
      <p:ext uri="{BB962C8B-B14F-4D97-AF65-F5344CB8AC3E}">
        <p14:creationId xmlns:p14="http://schemas.microsoft.com/office/powerpoint/2010/main" val="4185975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pastoralsj.org/" TargetMode="External"/><Relationship Id="rId2" Type="http://schemas.openxmlformats.org/officeDocument/2006/relationships/hyperlink" Target="https://www.youtube.com/watch?v=bGnln6TobFw" TargetMode="External"/><Relationship Id="rId1" Type="http://schemas.openxmlformats.org/officeDocument/2006/relationships/slideLayout" Target="../slideLayouts/slideLayout7.xml"/><Relationship Id="rId4" Type="http://schemas.openxmlformats.org/officeDocument/2006/relationships/hyperlink" Target="http://www.feadulta.com/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3485" y="173672"/>
            <a:ext cx="6798754" cy="6521768"/>
          </a:xfrm>
          <a:prstGeom prst="rect">
            <a:avLst/>
          </a:prstGeom>
        </p:spPr>
      </p:pic>
    </p:spTree>
    <p:extLst>
      <p:ext uri="{BB962C8B-B14F-4D97-AF65-F5344CB8AC3E}">
        <p14:creationId xmlns:p14="http://schemas.microsoft.com/office/powerpoint/2010/main" val="2613877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93597" y="914217"/>
            <a:ext cx="10906812" cy="4524315"/>
          </a:xfrm>
          <a:prstGeom prst="rect">
            <a:avLst/>
          </a:prstGeom>
          <a:solidFill>
            <a:schemeClr val="bg1"/>
          </a:solidFill>
        </p:spPr>
        <p:txBody>
          <a:bodyPr wrap="square">
            <a:spAutoFit/>
          </a:bodyPr>
          <a:lstStyle/>
          <a:p>
            <a:pPr algn="just"/>
            <a:r>
              <a:rPr lang="es-ES" sz="2400" dirty="0"/>
              <a:t>[1] Seis días más tarde llamó Jesús a Pedro, a Santiago y a su hermano Juan y se los llevó aparte a una montaña elevada. [2] Delante de ellos se transfiguró: su rostro resplandeció como el sol, sus vestidos se volvieron blancos como la luz. [3] Se les aparecieron Moisés y Elías conversando con él. [4] Pedro tomó la palabra y dijo a Jesús: ---Señor, ¡qué bien se está aquí! Si te parece, armaré tres tiendas: una para ti, otra para Moisés y otra para Elías. [5] Todavía estaba hablando, cuando una nube luminosa les hizo sombra y de la nube salió una voz que decía: ---Éste es mi Hijo querido, mi predilecto. Escuchadle. [6] Al oírlo, los discípulos cayeron de bruces temblando de miedo. [7] Jesús se acercó, los tocó y les dijo: ---¡Levantaos, no temáis! [8] Alzando la vista, no vieron más que a Jesús solo. [9] Mientras bajaban de la montaña, Jesús les ordenó: ---No contéis a nadie lo que habéis visto hasta que este Hombre resucite de la muerte.</a:t>
            </a:r>
            <a:endParaRPr lang="es-ES" sz="2400" b="1" dirty="0">
              <a:solidFill>
                <a:srgbClr val="FF0000"/>
              </a:solidFill>
              <a:latin typeface="Arial" panose="020B0604020202020204" pitchFamily="34" charset="0"/>
              <a:cs typeface="Arial" panose="020B0604020202020204" pitchFamily="34" charset="0"/>
            </a:endParaRPr>
          </a:p>
        </p:txBody>
      </p:sp>
      <p:sp>
        <p:nvSpPr>
          <p:cNvPr id="5" name="CuadroTexto 4"/>
          <p:cNvSpPr txBox="1"/>
          <p:nvPr/>
        </p:nvSpPr>
        <p:spPr>
          <a:xfrm>
            <a:off x="693597" y="483330"/>
            <a:ext cx="10906812" cy="430887"/>
          </a:xfrm>
          <a:prstGeom prst="rect">
            <a:avLst/>
          </a:prstGeom>
          <a:solidFill>
            <a:schemeClr val="bg1"/>
          </a:solidFill>
        </p:spPr>
        <p:txBody>
          <a:bodyPr wrap="square" rtlCol="0">
            <a:spAutoFit/>
          </a:bodyPr>
          <a:lstStyle/>
          <a:p>
            <a:pPr algn="r"/>
            <a:r>
              <a:rPr lang="es-ES" sz="1600" dirty="0">
                <a:solidFill>
                  <a:srgbClr val="7030A0"/>
                </a:solidFill>
                <a:latin typeface="Arial Black" panose="020B0A04020102020204" pitchFamily="34" charset="0"/>
                <a:cs typeface="Agent Orange" panose="00000400000000000000" pitchFamily="2" charset="0"/>
              </a:rPr>
              <a:t>(12 DE MARZO 2017) </a:t>
            </a:r>
            <a:r>
              <a:rPr lang="es-ES" sz="2200" dirty="0">
                <a:solidFill>
                  <a:srgbClr val="7030A0"/>
                </a:solidFill>
                <a:latin typeface="Arial Black" panose="020B0A04020102020204" pitchFamily="34" charset="0"/>
                <a:cs typeface="Agent Orange" panose="00000400000000000000" pitchFamily="2" charset="0"/>
              </a:rPr>
              <a:t>II DOMINGO CUARESMA </a:t>
            </a:r>
            <a:r>
              <a:rPr lang="es-ES" dirty="0">
                <a:solidFill>
                  <a:srgbClr val="7030A0"/>
                </a:solidFill>
                <a:latin typeface="Arial Black" panose="020B0A04020102020204" pitchFamily="34" charset="0"/>
                <a:cs typeface="Agent Orange" panose="00000400000000000000" pitchFamily="2" charset="0"/>
              </a:rPr>
              <a:t>Ciclo A      </a:t>
            </a:r>
            <a:r>
              <a:rPr lang="es-ES" sz="1400" dirty="0">
                <a:solidFill>
                  <a:srgbClr val="7030A0"/>
                </a:solidFill>
                <a:latin typeface="Arial Black" panose="020B0A04020102020204" pitchFamily="34" charset="0"/>
                <a:cs typeface="Agent Orange" panose="00000400000000000000" pitchFamily="2" charset="0"/>
              </a:rPr>
              <a:t>Mt</a:t>
            </a:r>
            <a:r>
              <a:rPr lang="es-ES" dirty="0">
                <a:solidFill>
                  <a:srgbClr val="7030A0"/>
                </a:solidFill>
                <a:latin typeface="Arial Black" panose="020B0A04020102020204" pitchFamily="34" charset="0"/>
                <a:cs typeface="Agent Orange" panose="00000400000000000000" pitchFamily="2" charset="0"/>
              </a:rPr>
              <a:t> </a:t>
            </a:r>
            <a:r>
              <a:rPr lang="es-ES" sz="1400" dirty="0">
                <a:solidFill>
                  <a:srgbClr val="7030A0"/>
                </a:solidFill>
                <a:latin typeface="Arial Black" panose="020B0A04020102020204" pitchFamily="34" charset="0"/>
                <a:cs typeface="Agent Orange" panose="00000400000000000000" pitchFamily="2" charset="0"/>
              </a:rPr>
              <a:t>17,1-9</a:t>
            </a:r>
            <a:endParaRPr lang="es-ES" sz="2000" dirty="0">
              <a:solidFill>
                <a:srgbClr val="7030A0"/>
              </a:solidFill>
              <a:latin typeface="Arial Black" panose="020B0A04020102020204" pitchFamily="34" charset="0"/>
              <a:cs typeface="Agent Orange" panose="00000400000000000000" pitchFamily="2" charset="0"/>
            </a:endParaRPr>
          </a:p>
        </p:txBody>
      </p:sp>
    </p:spTree>
    <p:extLst>
      <p:ext uri="{BB962C8B-B14F-4D97-AF65-F5344CB8AC3E}">
        <p14:creationId xmlns:p14="http://schemas.microsoft.com/office/powerpoint/2010/main" val="341108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879" y="362507"/>
            <a:ext cx="6549555" cy="5632311"/>
          </a:xfrm>
          <a:prstGeom prst="rect">
            <a:avLst/>
          </a:prstGeom>
          <a:solidFill>
            <a:schemeClr val="bg1"/>
          </a:solidFill>
        </p:spPr>
        <p:txBody>
          <a:bodyPr wrap="square">
            <a:spAutoFit/>
          </a:bodyPr>
          <a:lstStyle/>
          <a:p>
            <a:pPr algn="just"/>
            <a:r>
              <a:rPr lang="es-ES" sz="2400" b="1" dirty="0">
                <a:solidFill>
                  <a:srgbClr val="FF0000"/>
                </a:solidFill>
              </a:rPr>
              <a:t>Este episodio no está contado en beneficio de Jesús, sino como experiencia positiva para los apóstoles. </a:t>
            </a:r>
          </a:p>
          <a:p>
            <a:pPr algn="just"/>
            <a:endParaRPr lang="es-ES" sz="2400" dirty="0"/>
          </a:p>
          <a:p>
            <a:pPr algn="just"/>
            <a:r>
              <a:rPr lang="es-ES" sz="2400" dirty="0"/>
              <a:t>Después de haber escuchado a Jesús hablar de su pasión y muerte, de las duras condiciones que impone a </a:t>
            </a:r>
            <a:r>
              <a:rPr lang="es-ES" sz="2400" b="1" dirty="0">
                <a:solidFill>
                  <a:srgbClr val="0070C0"/>
                </a:solidFill>
              </a:rPr>
              <a:t>sus seguidores, tienen tres experiencias complementarias:</a:t>
            </a:r>
          </a:p>
          <a:p>
            <a:pPr algn="just"/>
            <a:endParaRPr lang="es-ES" sz="2400" dirty="0"/>
          </a:p>
          <a:p>
            <a:pPr lvl="1" algn="just"/>
            <a:r>
              <a:rPr lang="es-ES" sz="2400" dirty="0"/>
              <a:t>1. ven a Jesús transfigurado de forma gloriosa;</a:t>
            </a:r>
            <a:br>
              <a:rPr lang="es-ES" sz="2400" dirty="0"/>
            </a:br>
            <a:endParaRPr lang="es-ES" sz="2400" dirty="0"/>
          </a:p>
          <a:p>
            <a:pPr lvl="1" algn="just"/>
            <a:r>
              <a:rPr lang="es-ES" sz="2400" dirty="0"/>
              <a:t>2. se les aparecen Moisés y Elías;</a:t>
            </a:r>
          </a:p>
          <a:p>
            <a:pPr lvl="1" algn="just"/>
            <a:br>
              <a:rPr lang="es-ES" sz="2400" dirty="0"/>
            </a:br>
            <a:r>
              <a:rPr lang="es-ES" sz="2400" dirty="0"/>
              <a:t>3. escuchan la voz del cielo.</a:t>
            </a:r>
          </a:p>
          <a:p>
            <a:pPr algn="just"/>
            <a:endParaRPr lang="es-ES" sz="2400" dirty="0">
              <a:effectLst/>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434" y="362507"/>
            <a:ext cx="4996205" cy="5632311"/>
          </a:xfrm>
          <a:prstGeom prst="rect">
            <a:avLst/>
          </a:prstGeom>
        </p:spPr>
      </p:pic>
    </p:spTree>
    <p:extLst>
      <p:ext uri="{BB962C8B-B14F-4D97-AF65-F5344CB8AC3E}">
        <p14:creationId xmlns:p14="http://schemas.microsoft.com/office/powerpoint/2010/main" val="1092656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7741" y="676930"/>
            <a:ext cx="6313885" cy="5693866"/>
          </a:xfrm>
          <a:prstGeom prst="rect">
            <a:avLst/>
          </a:prstGeom>
          <a:solidFill>
            <a:schemeClr val="bg1"/>
          </a:solidFill>
        </p:spPr>
        <p:txBody>
          <a:bodyPr wrap="square">
            <a:spAutoFit/>
          </a:bodyPr>
          <a:lstStyle/>
          <a:p>
            <a:pPr algn="just"/>
            <a:r>
              <a:rPr lang="es-ES" sz="2800" b="1" dirty="0">
                <a:solidFill>
                  <a:srgbClr val="FF0000"/>
                </a:solidFill>
              </a:rPr>
              <a:t>Esto supone una enseñanza creciente:</a:t>
            </a:r>
          </a:p>
          <a:p>
            <a:pPr algn="just"/>
            <a:endParaRPr lang="es-ES" sz="2800" b="1" dirty="0">
              <a:solidFill>
                <a:srgbClr val="FF0000"/>
              </a:solidFill>
            </a:endParaRPr>
          </a:p>
          <a:p>
            <a:pPr marL="457200" indent="-457200" algn="just">
              <a:buFont typeface="Arial" panose="020B0604020202020204" pitchFamily="34" charset="0"/>
              <a:buChar char="•"/>
            </a:pPr>
            <a:r>
              <a:rPr lang="es-ES" sz="2800" dirty="0"/>
              <a:t>al ver transformados su rostro y sus vestidos tienen la experiencia de que </a:t>
            </a:r>
            <a:r>
              <a:rPr lang="es-ES" sz="2800" b="1" dirty="0">
                <a:solidFill>
                  <a:srgbClr val="FF0000"/>
                </a:solidFill>
              </a:rPr>
              <a:t>su destino final no es el fracaso, sino la gloria;</a:t>
            </a:r>
          </a:p>
          <a:p>
            <a:pPr marL="457200" indent="-457200" algn="just">
              <a:buFont typeface="Arial" panose="020B0604020202020204" pitchFamily="34" charset="0"/>
              <a:buChar char="•"/>
            </a:pPr>
            <a:r>
              <a:rPr lang="es-ES" sz="2800" dirty="0"/>
              <a:t>al aparecérseles Moisés y Elías </a:t>
            </a:r>
            <a:r>
              <a:rPr lang="es-ES" sz="2800" b="1" dirty="0">
                <a:solidFill>
                  <a:srgbClr val="FF0000"/>
                </a:solidFill>
              </a:rPr>
              <a:t>se confirman en que Jesús es el culmen de la historia religiosa de Israel y de la revelación de Dios;</a:t>
            </a:r>
          </a:p>
          <a:p>
            <a:pPr marL="457200" indent="-457200" algn="just">
              <a:buFont typeface="Arial" panose="020B0604020202020204" pitchFamily="34" charset="0"/>
              <a:buChar char="•"/>
            </a:pPr>
            <a:r>
              <a:rPr lang="es-ES" sz="2800" dirty="0"/>
              <a:t>al escuchar la voz del cielo </a:t>
            </a:r>
            <a:r>
              <a:rPr lang="es-ES" sz="2800" b="1" dirty="0">
                <a:solidFill>
                  <a:srgbClr val="FF0000"/>
                </a:solidFill>
              </a:rPr>
              <a:t>saben que seguir a Jesús no es una locura, sino lo más conforme al plan de Dios.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1626" y="676930"/>
            <a:ext cx="5410987" cy="5693866"/>
          </a:xfrm>
          <a:prstGeom prst="rect">
            <a:avLst/>
          </a:prstGeom>
        </p:spPr>
      </p:pic>
    </p:spTree>
    <p:extLst>
      <p:ext uri="{BB962C8B-B14F-4D97-AF65-F5344CB8AC3E}">
        <p14:creationId xmlns:p14="http://schemas.microsoft.com/office/powerpoint/2010/main" val="3374396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gina12.com.ar/2001/suple/Radar/imagenes/YOM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28" y="331469"/>
            <a:ext cx="1821471" cy="190268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342448" y="1620085"/>
            <a:ext cx="9082837" cy="1200329"/>
          </a:xfrm>
          <a:prstGeom prst="rect">
            <a:avLst/>
          </a:prstGeom>
          <a:noFill/>
        </p:spPr>
        <p:txBody>
          <a:bodyPr wrap="square" lIns="91440" tIns="45720" rIns="91440" bIns="45720">
            <a:spAutoFit/>
          </a:bodyPr>
          <a:lstStyle/>
          <a:p>
            <a:pPr algn="ctr"/>
            <a:r>
              <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 Tengo que escuchar a Jesús en mi vida? ¿para qué? ¿</a:t>
            </a:r>
            <a:r>
              <a:rPr lang="es-ES" sz="3600" b="1" dirty="0">
                <a:ln w="10160">
                  <a:solidFill>
                    <a:schemeClr val="accent5"/>
                  </a:solidFill>
                  <a:prstDash val="solid"/>
                </a:ln>
                <a:solidFill>
                  <a:srgbClr val="0070C0"/>
                </a:solidFill>
                <a:effectLst>
                  <a:outerShdw blurRad="38100" dist="22860" dir="5400000" algn="tl" rotWithShape="0">
                    <a:srgbClr val="000000">
                      <a:alpha val="30000"/>
                    </a:srgbClr>
                  </a:outerShdw>
                </a:effectLst>
              </a:rPr>
              <a:t>q</a:t>
            </a:r>
            <a:r>
              <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ué me aporta?</a:t>
            </a:r>
            <a:endParaRPr lang="es-ES" sz="44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endParaRPr>
          </a:p>
        </p:txBody>
      </p:sp>
      <p:sp>
        <p:nvSpPr>
          <p:cNvPr id="7" name="Rectángulo 6"/>
          <p:cNvSpPr/>
          <p:nvPr/>
        </p:nvSpPr>
        <p:spPr>
          <a:xfrm>
            <a:off x="1903484" y="3172105"/>
            <a:ext cx="9521801" cy="2308324"/>
          </a:xfrm>
          <a:prstGeom prst="rect">
            <a:avLst/>
          </a:prstGeom>
          <a:noFill/>
        </p:spPr>
        <p:txBody>
          <a:bodyPr wrap="square" lIns="91440" tIns="45720" rIns="91440" bIns="45720">
            <a:spAutoFit/>
          </a:bodyPr>
          <a:lstStyle/>
          <a:p>
            <a:pPr algn="ctr"/>
            <a:r>
              <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a:t>
            </a:r>
            <a:r>
              <a:rPr lang="es-ES" sz="3600" b="1" dirty="0">
                <a:ln w="10160">
                  <a:solidFill>
                    <a:schemeClr val="accent5"/>
                  </a:solidFill>
                  <a:prstDash val="solid"/>
                </a:ln>
                <a:solidFill>
                  <a:srgbClr val="0070C0"/>
                </a:solidFill>
                <a:effectLst>
                  <a:outerShdw blurRad="38100" dist="22860" dir="5400000" algn="tl" rotWithShape="0">
                    <a:srgbClr val="000000">
                      <a:alpha val="30000"/>
                    </a:srgbClr>
                  </a:outerShdw>
                </a:effectLst>
              </a:rPr>
              <a:t> E</a:t>
            </a:r>
            <a:r>
              <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n mi misión educativa </a:t>
            </a:r>
            <a:r>
              <a:rPr lang="es-ES" sz="28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(alumnos, compañeros, padres,…)</a:t>
            </a:r>
            <a:r>
              <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 que tengo que hacer para conseguir cambiar (transfigurar) algunas cosas que no están bien?</a:t>
            </a:r>
          </a:p>
        </p:txBody>
      </p:sp>
      <p:sp>
        <p:nvSpPr>
          <p:cNvPr id="8" name="Rectángulo 7"/>
          <p:cNvSpPr/>
          <p:nvPr/>
        </p:nvSpPr>
        <p:spPr>
          <a:xfrm>
            <a:off x="2901213" y="3734923"/>
            <a:ext cx="7271882" cy="646331"/>
          </a:xfrm>
          <a:prstGeom prst="rect">
            <a:avLst/>
          </a:prstGeom>
          <a:noFill/>
        </p:spPr>
        <p:txBody>
          <a:bodyPr wrap="square" lIns="91440" tIns="45720" rIns="91440" bIns="45720">
            <a:spAutoFit/>
          </a:bodyPr>
          <a:lstStyle/>
          <a:p>
            <a:pPr algn="ctr"/>
            <a:endParaRPr lang="es-E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271175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32495" y="662648"/>
            <a:ext cx="10067827" cy="6155531"/>
          </a:xfrm>
          <a:prstGeom prst="rect">
            <a:avLst/>
          </a:prstGeom>
          <a:solidFill>
            <a:schemeClr val="accent1">
              <a:lumMod val="20000"/>
              <a:lumOff val="80000"/>
            </a:schemeClr>
          </a:solidFill>
        </p:spPr>
        <p:txBody>
          <a:bodyPr wrap="square">
            <a:spAutoFit/>
          </a:bodyPr>
          <a:lstStyle/>
          <a:p>
            <a:r>
              <a:rPr lang="es-ES" b="1" dirty="0"/>
              <a:t>MEDITACIÓN SAN JUAN BAUTISTA DE LA SALLE (MF 152)</a:t>
            </a:r>
            <a:endParaRPr lang="es-ES" dirty="0"/>
          </a:p>
          <a:p>
            <a:r>
              <a:rPr lang="es-ES" sz="1700" dirty="0"/>
              <a:t>Jesucristo, entonces, no se transfiguró, sino porque al poseer de continuo la gloria en su interior, el cambio que </a:t>
            </a:r>
            <a:r>
              <a:rPr lang="es-ES" sz="1700" dirty="0" err="1"/>
              <a:t>aparecio</a:t>
            </a:r>
            <a:r>
              <a:rPr lang="es-ES" sz="1700" dirty="0"/>
              <a:t>́ en </a:t>
            </a:r>
            <a:r>
              <a:rPr lang="es-ES" sz="1700" dirty="0" err="1"/>
              <a:t>Él</a:t>
            </a:r>
            <a:r>
              <a:rPr lang="es-ES" sz="1700" dirty="0"/>
              <a:t> </a:t>
            </a:r>
            <a:r>
              <a:rPr lang="es-ES" sz="1700" dirty="0" err="1"/>
              <a:t>sólo</a:t>
            </a:r>
            <a:r>
              <a:rPr lang="es-ES" sz="1700" dirty="0"/>
              <a:t> </a:t>
            </a:r>
            <a:r>
              <a:rPr lang="es-ES" sz="1700" dirty="0" err="1"/>
              <a:t>podía</a:t>
            </a:r>
            <a:r>
              <a:rPr lang="es-ES" sz="1700" dirty="0"/>
              <a:t> ser exterior. (2, 1)</a:t>
            </a:r>
          </a:p>
          <a:p>
            <a:r>
              <a:rPr lang="es-ES" sz="1700" dirty="0"/>
              <a:t>No sucede </a:t>
            </a:r>
            <a:r>
              <a:rPr lang="es-ES" sz="1700" dirty="0" err="1"/>
              <a:t>asi</a:t>
            </a:r>
            <a:r>
              <a:rPr lang="es-ES" sz="1700" dirty="0"/>
              <a:t>́ en nosotros, pues es necesario que el cambio que debe operarse en nosotros se verifique en lo interior, y que seamos plenamente transformados por la luz, por la plenitud de la gracia y por la </a:t>
            </a:r>
            <a:r>
              <a:rPr lang="es-ES" sz="1700" dirty="0" err="1"/>
              <a:t>posesión</a:t>
            </a:r>
            <a:r>
              <a:rPr lang="es-ES" sz="1700" dirty="0"/>
              <a:t> del </a:t>
            </a:r>
            <a:r>
              <a:rPr lang="es-ES" sz="1700" dirty="0" err="1"/>
              <a:t>Espíritu</a:t>
            </a:r>
            <a:r>
              <a:rPr lang="es-ES" sz="1700" dirty="0"/>
              <a:t> de Dios.</a:t>
            </a:r>
          </a:p>
          <a:p>
            <a:r>
              <a:rPr lang="es-ES" sz="1700" dirty="0"/>
              <a:t>Y si luego aparece </a:t>
            </a:r>
            <a:r>
              <a:rPr lang="es-ES" sz="1700" dirty="0" err="1"/>
              <a:t>algún</a:t>
            </a:r>
            <a:r>
              <a:rPr lang="es-ES" sz="1700" dirty="0"/>
              <a:t> cambio en nuestro exterior, solo ha de ser como </a:t>
            </a:r>
            <a:r>
              <a:rPr lang="es-ES" sz="1700" dirty="0" err="1"/>
              <a:t>irradiación</a:t>
            </a:r>
            <a:r>
              <a:rPr lang="es-ES" sz="1700" dirty="0"/>
              <a:t> de la felicidad que disfrutamos en lo </a:t>
            </a:r>
            <a:r>
              <a:rPr lang="es-ES" sz="1700" dirty="0" err="1"/>
              <a:t>íntimo</a:t>
            </a:r>
            <a:r>
              <a:rPr lang="es-ES" sz="1700" dirty="0"/>
              <a:t> de nuestra alma, por no estar </a:t>
            </a:r>
            <a:r>
              <a:rPr lang="es-ES" sz="1700" dirty="0" err="1"/>
              <a:t>ésta</a:t>
            </a:r>
            <a:r>
              <a:rPr lang="es-ES" sz="1700" dirty="0"/>
              <a:t> ocupada sino en Dios y en lo que debemos realizar por amor suyo. (2, 2)</a:t>
            </a:r>
          </a:p>
          <a:p>
            <a:r>
              <a:rPr lang="es-ES" sz="1700" dirty="0" err="1"/>
              <a:t>sólo</a:t>
            </a:r>
            <a:r>
              <a:rPr lang="es-ES" sz="1700" dirty="0"/>
              <a:t> por medio del retiro y de la </a:t>
            </a:r>
            <a:r>
              <a:rPr lang="es-ES" sz="1700" dirty="0" err="1"/>
              <a:t>oración</a:t>
            </a:r>
            <a:r>
              <a:rPr lang="es-ES" sz="1700" dirty="0"/>
              <a:t> llega el alma a la verdadera </a:t>
            </a:r>
            <a:r>
              <a:rPr lang="es-ES" sz="1700" dirty="0" err="1"/>
              <a:t>transfiguración</a:t>
            </a:r>
            <a:r>
              <a:rPr lang="es-ES" sz="1700" dirty="0"/>
              <a:t>, o </a:t>
            </a:r>
            <a:r>
              <a:rPr lang="es-ES" sz="1700" dirty="0" err="1"/>
              <a:t>más</a:t>
            </a:r>
            <a:r>
              <a:rPr lang="es-ES" sz="1700" dirty="0"/>
              <a:t> bien, a la </a:t>
            </a:r>
            <a:r>
              <a:rPr lang="es-ES" sz="1700" dirty="0" err="1"/>
              <a:t>transformación</a:t>
            </a:r>
            <a:r>
              <a:rPr lang="es-ES" sz="1700" dirty="0"/>
              <a:t> de sí misma, y es iluminada por Dios. (3, 2) </a:t>
            </a:r>
          </a:p>
          <a:p>
            <a:endParaRPr lang="es-ES" sz="800" dirty="0"/>
          </a:p>
          <a:p>
            <a:r>
              <a:rPr lang="es-ES" b="1" dirty="0">
                <a:solidFill>
                  <a:srgbClr val="0070C0"/>
                </a:solidFill>
              </a:rPr>
              <a:t>MEDITACIÓ SANT JOAN BAPTISTA DE LA SALLE (MF 152)</a:t>
            </a:r>
            <a:endParaRPr lang="es-ES" dirty="0">
              <a:solidFill>
                <a:srgbClr val="0070C0"/>
              </a:solidFill>
            </a:endParaRPr>
          </a:p>
          <a:p>
            <a:r>
              <a:rPr lang="es-ES" sz="1700" dirty="0" err="1">
                <a:solidFill>
                  <a:srgbClr val="0070C0"/>
                </a:solidFill>
              </a:rPr>
              <a:t>Jesucrist</a:t>
            </a:r>
            <a:r>
              <a:rPr lang="es-ES" sz="1700" dirty="0">
                <a:solidFill>
                  <a:srgbClr val="0070C0"/>
                </a:solidFill>
              </a:rPr>
              <a:t>, </a:t>
            </a:r>
            <a:r>
              <a:rPr lang="es-ES" sz="1700" dirty="0" err="1">
                <a:solidFill>
                  <a:srgbClr val="0070C0"/>
                </a:solidFill>
              </a:rPr>
              <a:t>aleshores</a:t>
            </a:r>
            <a:r>
              <a:rPr lang="es-ES" sz="1700" dirty="0">
                <a:solidFill>
                  <a:srgbClr val="0070C0"/>
                </a:solidFill>
              </a:rPr>
              <a:t>, no es </a:t>
            </a:r>
            <a:r>
              <a:rPr lang="es-ES" sz="1700" dirty="0" err="1">
                <a:solidFill>
                  <a:srgbClr val="0070C0"/>
                </a:solidFill>
              </a:rPr>
              <a:t>transfigurà</a:t>
            </a:r>
            <a:r>
              <a:rPr lang="es-ES" sz="1700" dirty="0">
                <a:solidFill>
                  <a:srgbClr val="0070C0"/>
                </a:solidFill>
              </a:rPr>
              <a:t>, </a:t>
            </a:r>
            <a:r>
              <a:rPr lang="es-ES" sz="1700" dirty="0" err="1">
                <a:solidFill>
                  <a:srgbClr val="0070C0"/>
                </a:solidFill>
              </a:rPr>
              <a:t>sinó</a:t>
            </a:r>
            <a:r>
              <a:rPr lang="es-ES" sz="1700" dirty="0">
                <a:solidFill>
                  <a:srgbClr val="0070C0"/>
                </a:solidFill>
              </a:rPr>
              <a:t> </a:t>
            </a:r>
            <a:r>
              <a:rPr lang="es-ES" sz="1700" dirty="0" err="1">
                <a:solidFill>
                  <a:srgbClr val="0070C0"/>
                </a:solidFill>
              </a:rPr>
              <a:t>perquè</a:t>
            </a:r>
            <a:r>
              <a:rPr lang="es-ES" sz="1700" dirty="0">
                <a:solidFill>
                  <a:srgbClr val="0070C0"/>
                </a:solidFill>
              </a:rPr>
              <a:t> al </a:t>
            </a:r>
            <a:r>
              <a:rPr lang="es-ES" sz="1700" dirty="0" err="1">
                <a:solidFill>
                  <a:srgbClr val="0070C0"/>
                </a:solidFill>
              </a:rPr>
              <a:t>posseir</a:t>
            </a:r>
            <a:r>
              <a:rPr lang="es-ES" sz="1700" dirty="0">
                <a:solidFill>
                  <a:srgbClr val="0070C0"/>
                </a:solidFill>
              </a:rPr>
              <a:t> de </a:t>
            </a:r>
            <a:r>
              <a:rPr lang="es-ES" sz="1700" dirty="0" err="1">
                <a:solidFill>
                  <a:srgbClr val="0070C0"/>
                </a:solidFill>
              </a:rPr>
              <a:t>continu</a:t>
            </a:r>
            <a:r>
              <a:rPr lang="es-ES" sz="1700" dirty="0">
                <a:solidFill>
                  <a:srgbClr val="0070C0"/>
                </a:solidFill>
              </a:rPr>
              <a:t> la </a:t>
            </a:r>
            <a:r>
              <a:rPr lang="es-ES" sz="1700" dirty="0" err="1">
                <a:solidFill>
                  <a:srgbClr val="0070C0"/>
                </a:solidFill>
              </a:rPr>
              <a:t>glòria</a:t>
            </a:r>
            <a:r>
              <a:rPr lang="es-ES" sz="1700" dirty="0">
                <a:solidFill>
                  <a:srgbClr val="0070C0"/>
                </a:solidFill>
              </a:rPr>
              <a:t> al </a:t>
            </a:r>
            <a:r>
              <a:rPr lang="es-ES" sz="1700" dirty="0" err="1">
                <a:solidFill>
                  <a:srgbClr val="0070C0"/>
                </a:solidFill>
              </a:rPr>
              <a:t>seu</a:t>
            </a:r>
            <a:r>
              <a:rPr lang="es-ES" sz="1700" dirty="0">
                <a:solidFill>
                  <a:srgbClr val="0070C0"/>
                </a:solidFill>
              </a:rPr>
              <a:t> interior, el </a:t>
            </a:r>
            <a:r>
              <a:rPr lang="es-ES" sz="1700" dirty="0" err="1">
                <a:solidFill>
                  <a:srgbClr val="0070C0"/>
                </a:solidFill>
              </a:rPr>
              <a:t>canvi</a:t>
            </a:r>
            <a:r>
              <a:rPr lang="es-ES" sz="1700" dirty="0">
                <a:solidFill>
                  <a:srgbClr val="0070C0"/>
                </a:solidFill>
              </a:rPr>
              <a:t> que va </a:t>
            </a:r>
            <a:r>
              <a:rPr lang="es-ES" sz="1700" dirty="0" err="1">
                <a:solidFill>
                  <a:srgbClr val="0070C0"/>
                </a:solidFill>
              </a:rPr>
              <a:t>aparèixer</a:t>
            </a:r>
            <a:r>
              <a:rPr lang="es-ES" sz="1700" dirty="0">
                <a:solidFill>
                  <a:srgbClr val="0070C0"/>
                </a:solidFill>
              </a:rPr>
              <a:t> en </a:t>
            </a:r>
            <a:r>
              <a:rPr lang="es-ES" sz="1700" dirty="0" err="1">
                <a:solidFill>
                  <a:srgbClr val="0070C0"/>
                </a:solidFill>
              </a:rPr>
              <a:t>Ell</a:t>
            </a:r>
            <a:r>
              <a:rPr lang="es-ES" sz="1700" dirty="0">
                <a:solidFill>
                  <a:srgbClr val="0070C0"/>
                </a:solidFill>
              </a:rPr>
              <a:t> </a:t>
            </a:r>
            <a:r>
              <a:rPr lang="es-ES" sz="1700" dirty="0" err="1">
                <a:solidFill>
                  <a:srgbClr val="0070C0"/>
                </a:solidFill>
              </a:rPr>
              <a:t>només</a:t>
            </a:r>
            <a:r>
              <a:rPr lang="es-ES" sz="1700" dirty="0">
                <a:solidFill>
                  <a:srgbClr val="0070C0"/>
                </a:solidFill>
              </a:rPr>
              <a:t> </a:t>
            </a:r>
            <a:r>
              <a:rPr lang="es-ES" sz="1700" dirty="0" err="1">
                <a:solidFill>
                  <a:srgbClr val="0070C0"/>
                </a:solidFill>
              </a:rPr>
              <a:t>podia</a:t>
            </a:r>
            <a:r>
              <a:rPr lang="es-ES" sz="1700" dirty="0">
                <a:solidFill>
                  <a:srgbClr val="0070C0"/>
                </a:solidFill>
              </a:rPr>
              <a:t> ser exterior. (2, 1)</a:t>
            </a:r>
          </a:p>
          <a:p>
            <a:r>
              <a:rPr lang="es-ES" sz="1700" dirty="0">
                <a:solidFill>
                  <a:srgbClr val="0070C0"/>
                </a:solidFill>
              </a:rPr>
              <a:t>No </a:t>
            </a:r>
            <a:r>
              <a:rPr lang="es-ES" sz="1700" dirty="0" err="1">
                <a:solidFill>
                  <a:srgbClr val="0070C0"/>
                </a:solidFill>
              </a:rPr>
              <a:t>passa</a:t>
            </a:r>
            <a:r>
              <a:rPr lang="es-ES" sz="1700" dirty="0">
                <a:solidFill>
                  <a:srgbClr val="0070C0"/>
                </a:solidFill>
              </a:rPr>
              <a:t> </a:t>
            </a:r>
            <a:r>
              <a:rPr lang="es-ES" sz="1700" dirty="0" err="1">
                <a:solidFill>
                  <a:srgbClr val="0070C0"/>
                </a:solidFill>
              </a:rPr>
              <a:t>així</a:t>
            </a:r>
            <a:r>
              <a:rPr lang="es-ES" sz="1700" dirty="0">
                <a:solidFill>
                  <a:srgbClr val="0070C0"/>
                </a:solidFill>
              </a:rPr>
              <a:t> en </a:t>
            </a:r>
            <a:r>
              <a:rPr lang="es-ES" sz="1700" dirty="0" err="1">
                <a:solidFill>
                  <a:srgbClr val="0070C0"/>
                </a:solidFill>
              </a:rPr>
              <a:t>nosaltres</a:t>
            </a:r>
            <a:r>
              <a:rPr lang="es-ES" sz="1700" dirty="0">
                <a:solidFill>
                  <a:srgbClr val="0070C0"/>
                </a:solidFill>
              </a:rPr>
              <a:t>, ja que </a:t>
            </a:r>
            <a:r>
              <a:rPr lang="es-ES" sz="1700" dirty="0" err="1">
                <a:solidFill>
                  <a:srgbClr val="0070C0"/>
                </a:solidFill>
              </a:rPr>
              <a:t>és</a:t>
            </a:r>
            <a:r>
              <a:rPr lang="es-ES" sz="1700" dirty="0">
                <a:solidFill>
                  <a:srgbClr val="0070C0"/>
                </a:solidFill>
              </a:rPr>
              <a:t> </a:t>
            </a:r>
            <a:r>
              <a:rPr lang="es-ES" sz="1700" dirty="0" err="1">
                <a:solidFill>
                  <a:srgbClr val="0070C0"/>
                </a:solidFill>
              </a:rPr>
              <a:t>necessari</a:t>
            </a:r>
            <a:r>
              <a:rPr lang="es-ES" sz="1700" dirty="0">
                <a:solidFill>
                  <a:srgbClr val="0070C0"/>
                </a:solidFill>
              </a:rPr>
              <a:t> que el </a:t>
            </a:r>
            <a:r>
              <a:rPr lang="es-ES" sz="1700" dirty="0" err="1">
                <a:solidFill>
                  <a:srgbClr val="0070C0"/>
                </a:solidFill>
              </a:rPr>
              <a:t>canvi</a:t>
            </a:r>
            <a:r>
              <a:rPr lang="es-ES" sz="1700" dirty="0">
                <a:solidFill>
                  <a:srgbClr val="0070C0"/>
                </a:solidFill>
              </a:rPr>
              <a:t> que ha </a:t>
            </a:r>
            <a:r>
              <a:rPr lang="es-ES" sz="1700" dirty="0" err="1">
                <a:solidFill>
                  <a:srgbClr val="0070C0"/>
                </a:solidFill>
              </a:rPr>
              <a:t>d'operar</a:t>
            </a:r>
            <a:r>
              <a:rPr lang="es-ES" sz="1700" dirty="0">
                <a:solidFill>
                  <a:srgbClr val="0070C0"/>
                </a:solidFill>
              </a:rPr>
              <a:t> en </a:t>
            </a:r>
            <a:r>
              <a:rPr lang="es-ES" sz="1700" dirty="0" err="1">
                <a:solidFill>
                  <a:srgbClr val="0070C0"/>
                </a:solidFill>
              </a:rPr>
              <a:t>nosaltres</a:t>
            </a:r>
            <a:r>
              <a:rPr lang="es-ES" sz="1700" dirty="0">
                <a:solidFill>
                  <a:srgbClr val="0070C0"/>
                </a:solidFill>
              </a:rPr>
              <a:t> es verifique en </a:t>
            </a:r>
            <a:r>
              <a:rPr lang="es-ES" sz="1700" dirty="0" err="1">
                <a:solidFill>
                  <a:srgbClr val="0070C0"/>
                </a:solidFill>
              </a:rPr>
              <a:t>l'interior</a:t>
            </a:r>
            <a:r>
              <a:rPr lang="es-ES" sz="1700" dirty="0">
                <a:solidFill>
                  <a:srgbClr val="0070C0"/>
                </a:solidFill>
              </a:rPr>
              <a:t>, i que </a:t>
            </a:r>
            <a:r>
              <a:rPr lang="es-ES" sz="1700" dirty="0" err="1">
                <a:solidFill>
                  <a:srgbClr val="0070C0"/>
                </a:solidFill>
              </a:rPr>
              <a:t>siguem</a:t>
            </a:r>
            <a:r>
              <a:rPr lang="es-ES" sz="1700" dirty="0">
                <a:solidFill>
                  <a:srgbClr val="0070C0"/>
                </a:solidFill>
              </a:rPr>
              <a:t> </a:t>
            </a:r>
            <a:r>
              <a:rPr lang="es-ES" sz="1700" dirty="0" err="1">
                <a:solidFill>
                  <a:srgbClr val="0070C0"/>
                </a:solidFill>
              </a:rPr>
              <a:t>plenament</a:t>
            </a:r>
            <a:r>
              <a:rPr lang="es-ES" sz="1700" dirty="0">
                <a:solidFill>
                  <a:srgbClr val="0070C0"/>
                </a:solidFill>
              </a:rPr>
              <a:t> </a:t>
            </a:r>
            <a:r>
              <a:rPr lang="es-ES" sz="1700" dirty="0" err="1">
                <a:solidFill>
                  <a:srgbClr val="0070C0"/>
                </a:solidFill>
              </a:rPr>
              <a:t>transformats</a:t>
            </a:r>
            <a:r>
              <a:rPr lang="es-ES" sz="1700" dirty="0">
                <a:solidFill>
                  <a:srgbClr val="0070C0"/>
                </a:solidFill>
              </a:rPr>
              <a:t> per la </a:t>
            </a:r>
            <a:r>
              <a:rPr lang="es-ES" sz="1700" dirty="0" err="1">
                <a:solidFill>
                  <a:srgbClr val="0070C0"/>
                </a:solidFill>
              </a:rPr>
              <a:t>llum</a:t>
            </a:r>
            <a:r>
              <a:rPr lang="es-ES" sz="1700" dirty="0">
                <a:solidFill>
                  <a:srgbClr val="0070C0"/>
                </a:solidFill>
              </a:rPr>
              <a:t>, per la plenitud de la </a:t>
            </a:r>
            <a:r>
              <a:rPr lang="es-ES" sz="1700" dirty="0" err="1">
                <a:solidFill>
                  <a:srgbClr val="0070C0"/>
                </a:solidFill>
              </a:rPr>
              <a:t>gràcia</a:t>
            </a:r>
            <a:r>
              <a:rPr lang="es-ES" sz="1700" dirty="0">
                <a:solidFill>
                  <a:srgbClr val="0070C0"/>
                </a:solidFill>
              </a:rPr>
              <a:t> i per la </a:t>
            </a:r>
            <a:r>
              <a:rPr lang="es-ES" sz="1700" dirty="0" err="1">
                <a:solidFill>
                  <a:srgbClr val="0070C0"/>
                </a:solidFill>
              </a:rPr>
              <a:t>possessió</a:t>
            </a:r>
            <a:r>
              <a:rPr lang="es-ES" sz="1700" dirty="0">
                <a:solidFill>
                  <a:srgbClr val="0070C0"/>
                </a:solidFill>
              </a:rPr>
              <a:t> de </a:t>
            </a:r>
            <a:r>
              <a:rPr lang="es-ES" sz="1700" dirty="0" err="1">
                <a:solidFill>
                  <a:srgbClr val="0070C0"/>
                </a:solidFill>
              </a:rPr>
              <a:t>l'Esperit</a:t>
            </a:r>
            <a:r>
              <a:rPr lang="es-ES" sz="1700" dirty="0">
                <a:solidFill>
                  <a:srgbClr val="0070C0"/>
                </a:solidFill>
              </a:rPr>
              <a:t> de </a:t>
            </a:r>
            <a:r>
              <a:rPr lang="es-ES" sz="1700" dirty="0" err="1">
                <a:solidFill>
                  <a:srgbClr val="0070C0"/>
                </a:solidFill>
              </a:rPr>
              <a:t>Déu</a:t>
            </a:r>
            <a:r>
              <a:rPr lang="es-ES" sz="1700" dirty="0">
                <a:solidFill>
                  <a:srgbClr val="0070C0"/>
                </a:solidFill>
              </a:rPr>
              <a:t>.</a:t>
            </a:r>
          </a:p>
          <a:p>
            <a:r>
              <a:rPr lang="es-ES" sz="1700" dirty="0">
                <a:solidFill>
                  <a:srgbClr val="0070C0"/>
                </a:solidFill>
              </a:rPr>
              <a:t>I si </a:t>
            </a:r>
            <a:r>
              <a:rPr lang="es-ES" sz="1700" dirty="0" err="1">
                <a:solidFill>
                  <a:srgbClr val="0070C0"/>
                </a:solidFill>
              </a:rPr>
              <a:t>després</a:t>
            </a:r>
            <a:r>
              <a:rPr lang="es-ES" sz="1700" dirty="0">
                <a:solidFill>
                  <a:srgbClr val="0070C0"/>
                </a:solidFill>
              </a:rPr>
              <a:t> </a:t>
            </a:r>
            <a:r>
              <a:rPr lang="es-ES" sz="1700" dirty="0" err="1">
                <a:solidFill>
                  <a:srgbClr val="0070C0"/>
                </a:solidFill>
              </a:rPr>
              <a:t>apareix</a:t>
            </a:r>
            <a:r>
              <a:rPr lang="es-ES" sz="1700" dirty="0">
                <a:solidFill>
                  <a:srgbClr val="0070C0"/>
                </a:solidFill>
              </a:rPr>
              <a:t> </a:t>
            </a:r>
            <a:r>
              <a:rPr lang="es-ES" sz="1700" dirty="0" err="1">
                <a:solidFill>
                  <a:srgbClr val="0070C0"/>
                </a:solidFill>
              </a:rPr>
              <a:t>algun</a:t>
            </a:r>
            <a:r>
              <a:rPr lang="es-ES" sz="1700" dirty="0">
                <a:solidFill>
                  <a:srgbClr val="0070C0"/>
                </a:solidFill>
              </a:rPr>
              <a:t> </a:t>
            </a:r>
            <a:r>
              <a:rPr lang="es-ES" sz="1700" dirty="0" err="1">
                <a:solidFill>
                  <a:srgbClr val="0070C0"/>
                </a:solidFill>
              </a:rPr>
              <a:t>canvi</a:t>
            </a:r>
            <a:r>
              <a:rPr lang="es-ES" sz="1700" dirty="0">
                <a:solidFill>
                  <a:srgbClr val="0070C0"/>
                </a:solidFill>
              </a:rPr>
              <a:t> en el </a:t>
            </a:r>
            <a:r>
              <a:rPr lang="es-ES" sz="1700" dirty="0" err="1">
                <a:solidFill>
                  <a:srgbClr val="0070C0"/>
                </a:solidFill>
              </a:rPr>
              <a:t>nostre</a:t>
            </a:r>
            <a:r>
              <a:rPr lang="es-ES" sz="1700" dirty="0">
                <a:solidFill>
                  <a:srgbClr val="0070C0"/>
                </a:solidFill>
              </a:rPr>
              <a:t> exterior, </a:t>
            </a:r>
            <a:r>
              <a:rPr lang="es-ES" sz="1700" dirty="0" err="1">
                <a:solidFill>
                  <a:srgbClr val="0070C0"/>
                </a:solidFill>
              </a:rPr>
              <a:t>només</a:t>
            </a:r>
            <a:r>
              <a:rPr lang="es-ES" sz="1700" dirty="0">
                <a:solidFill>
                  <a:srgbClr val="0070C0"/>
                </a:solidFill>
              </a:rPr>
              <a:t> ha de ser </a:t>
            </a:r>
            <a:r>
              <a:rPr lang="es-ES" sz="1700" dirty="0" err="1">
                <a:solidFill>
                  <a:srgbClr val="0070C0"/>
                </a:solidFill>
              </a:rPr>
              <a:t>com</a:t>
            </a:r>
            <a:r>
              <a:rPr lang="es-ES" sz="1700" dirty="0">
                <a:solidFill>
                  <a:srgbClr val="0070C0"/>
                </a:solidFill>
              </a:rPr>
              <a:t> </a:t>
            </a:r>
            <a:r>
              <a:rPr lang="es-ES" sz="1700" dirty="0" err="1">
                <a:solidFill>
                  <a:srgbClr val="0070C0"/>
                </a:solidFill>
              </a:rPr>
              <a:t>irradiació</a:t>
            </a:r>
            <a:r>
              <a:rPr lang="es-ES" sz="1700" dirty="0">
                <a:solidFill>
                  <a:srgbClr val="0070C0"/>
                </a:solidFill>
              </a:rPr>
              <a:t> de la </a:t>
            </a:r>
            <a:r>
              <a:rPr lang="es-ES" sz="1700" dirty="0" err="1">
                <a:solidFill>
                  <a:srgbClr val="0070C0"/>
                </a:solidFill>
              </a:rPr>
              <a:t>felicitat</a:t>
            </a:r>
            <a:r>
              <a:rPr lang="es-ES" sz="1700" dirty="0">
                <a:solidFill>
                  <a:srgbClr val="0070C0"/>
                </a:solidFill>
              </a:rPr>
              <a:t> que </a:t>
            </a:r>
            <a:r>
              <a:rPr lang="es-ES" sz="1700" dirty="0" err="1">
                <a:solidFill>
                  <a:srgbClr val="0070C0"/>
                </a:solidFill>
              </a:rPr>
              <a:t>gaudim</a:t>
            </a:r>
            <a:r>
              <a:rPr lang="es-ES" sz="1700" dirty="0">
                <a:solidFill>
                  <a:srgbClr val="0070C0"/>
                </a:solidFill>
              </a:rPr>
              <a:t> en </a:t>
            </a:r>
            <a:r>
              <a:rPr lang="es-ES" sz="1700" dirty="0" err="1">
                <a:solidFill>
                  <a:srgbClr val="0070C0"/>
                </a:solidFill>
              </a:rPr>
              <a:t>l'íntim</a:t>
            </a:r>
            <a:r>
              <a:rPr lang="es-ES" sz="1700" dirty="0">
                <a:solidFill>
                  <a:srgbClr val="0070C0"/>
                </a:solidFill>
              </a:rPr>
              <a:t> de la </a:t>
            </a:r>
            <a:r>
              <a:rPr lang="es-ES" sz="1700" dirty="0" err="1">
                <a:solidFill>
                  <a:srgbClr val="0070C0"/>
                </a:solidFill>
              </a:rPr>
              <a:t>nostra</a:t>
            </a:r>
            <a:r>
              <a:rPr lang="es-ES" sz="1700" dirty="0">
                <a:solidFill>
                  <a:srgbClr val="0070C0"/>
                </a:solidFill>
              </a:rPr>
              <a:t> </a:t>
            </a:r>
            <a:r>
              <a:rPr lang="es-ES" sz="1700" dirty="0" err="1">
                <a:solidFill>
                  <a:srgbClr val="0070C0"/>
                </a:solidFill>
              </a:rPr>
              <a:t>ànima</a:t>
            </a:r>
            <a:r>
              <a:rPr lang="es-ES" sz="1700" dirty="0">
                <a:solidFill>
                  <a:srgbClr val="0070C0"/>
                </a:solidFill>
              </a:rPr>
              <a:t>, per no estar </a:t>
            </a:r>
            <a:r>
              <a:rPr lang="es-ES" sz="1700" dirty="0" err="1">
                <a:solidFill>
                  <a:srgbClr val="0070C0"/>
                </a:solidFill>
              </a:rPr>
              <a:t>aquesta</a:t>
            </a:r>
            <a:r>
              <a:rPr lang="es-ES" sz="1700" dirty="0">
                <a:solidFill>
                  <a:srgbClr val="0070C0"/>
                </a:solidFill>
              </a:rPr>
              <a:t> ocupada </a:t>
            </a:r>
            <a:r>
              <a:rPr lang="es-ES" sz="1700" dirty="0" err="1">
                <a:solidFill>
                  <a:srgbClr val="0070C0"/>
                </a:solidFill>
              </a:rPr>
              <a:t>sinó</a:t>
            </a:r>
            <a:r>
              <a:rPr lang="es-ES" sz="1700" dirty="0">
                <a:solidFill>
                  <a:srgbClr val="0070C0"/>
                </a:solidFill>
              </a:rPr>
              <a:t> en </a:t>
            </a:r>
            <a:r>
              <a:rPr lang="es-ES" sz="1700" dirty="0" err="1">
                <a:solidFill>
                  <a:srgbClr val="0070C0"/>
                </a:solidFill>
              </a:rPr>
              <a:t>Déu</a:t>
            </a:r>
            <a:r>
              <a:rPr lang="es-ES" sz="1700" dirty="0">
                <a:solidFill>
                  <a:srgbClr val="0070C0"/>
                </a:solidFill>
              </a:rPr>
              <a:t> i en el que </a:t>
            </a:r>
            <a:r>
              <a:rPr lang="es-ES" sz="1700" dirty="0" err="1">
                <a:solidFill>
                  <a:srgbClr val="0070C0"/>
                </a:solidFill>
              </a:rPr>
              <a:t>hem</a:t>
            </a:r>
            <a:r>
              <a:rPr lang="es-ES" sz="1700" dirty="0">
                <a:solidFill>
                  <a:srgbClr val="0070C0"/>
                </a:solidFill>
              </a:rPr>
              <a:t> de </a:t>
            </a:r>
            <a:r>
              <a:rPr lang="es-ES" sz="1700" dirty="0" err="1">
                <a:solidFill>
                  <a:srgbClr val="0070C0"/>
                </a:solidFill>
              </a:rPr>
              <a:t>fer</a:t>
            </a:r>
            <a:r>
              <a:rPr lang="es-ES" sz="1700" dirty="0">
                <a:solidFill>
                  <a:srgbClr val="0070C0"/>
                </a:solidFill>
              </a:rPr>
              <a:t> per amor </a:t>
            </a:r>
            <a:r>
              <a:rPr lang="es-ES" sz="1700" dirty="0" err="1">
                <a:solidFill>
                  <a:srgbClr val="0070C0"/>
                </a:solidFill>
              </a:rPr>
              <a:t>seu</a:t>
            </a:r>
            <a:r>
              <a:rPr lang="es-ES" sz="1700" dirty="0">
                <a:solidFill>
                  <a:srgbClr val="0070C0"/>
                </a:solidFill>
              </a:rPr>
              <a:t>. (2, 2)</a:t>
            </a:r>
          </a:p>
          <a:p>
            <a:r>
              <a:rPr lang="es-ES" sz="1700" dirty="0" err="1">
                <a:solidFill>
                  <a:srgbClr val="0070C0"/>
                </a:solidFill>
              </a:rPr>
              <a:t>Sols</a:t>
            </a:r>
            <a:r>
              <a:rPr lang="es-ES" sz="1700" dirty="0">
                <a:solidFill>
                  <a:srgbClr val="0070C0"/>
                </a:solidFill>
              </a:rPr>
              <a:t> per </a:t>
            </a:r>
            <a:r>
              <a:rPr lang="es-ES" sz="1700" dirty="0" err="1">
                <a:solidFill>
                  <a:srgbClr val="0070C0"/>
                </a:solidFill>
              </a:rPr>
              <a:t>mitjà</a:t>
            </a:r>
            <a:r>
              <a:rPr lang="es-ES" sz="1700" dirty="0">
                <a:solidFill>
                  <a:srgbClr val="0070C0"/>
                </a:solidFill>
              </a:rPr>
              <a:t> del </a:t>
            </a:r>
            <a:r>
              <a:rPr lang="es-ES" sz="1700" dirty="0" err="1">
                <a:solidFill>
                  <a:srgbClr val="0070C0"/>
                </a:solidFill>
              </a:rPr>
              <a:t>retir</a:t>
            </a:r>
            <a:r>
              <a:rPr lang="es-ES" sz="1700" dirty="0">
                <a:solidFill>
                  <a:srgbClr val="0070C0"/>
                </a:solidFill>
              </a:rPr>
              <a:t> i de </a:t>
            </a:r>
            <a:r>
              <a:rPr lang="es-ES" sz="1700" dirty="0" err="1">
                <a:solidFill>
                  <a:srgbClr val="0070C0"/>
                </a:solidFill>
              </a:rPr>
              <a:t>l'oració</a:t>
            </a:r>
            <a:r>
              <a:rPr lang="es-ES" sz="1700" dirty="0">
                <a:solidFill>
                  <a:srgbClr val="0070C0"/>
                </a:solidFill>
              </a:rPr>
              <a:t> arriba </a:t>
            </a:r>
            <a:r>
              <a:rPr lang="es-ES" sz="1700" dirty="0" err="1">
                <a:solidFill>
                  <a:srgbClr val="0070C0"/>
                </a:solidFill>
              </a:rPr>
              <a:t>l'ànima</a:t>
            </a:r>
            <a:r>
              <a:rPr lang="es-ES" sz="1700" dirty="0">
                <a:solidFill>
                  <a:srgbClr val="0070C0"/>
                </a:solidFill>
              </a:rPr>
              <a:t> a la </a:t>
            </a:r>
            <a:r>
              <a:rPr lang="es-ES" sz="1700" dirty="0" err="1">
                <a:solidFill>
                  <a:srgbClr val="0070C0"/>
                </a:solidFill>
              </a:rPr>
              <a:t>vertadera</a:t>
            </a:r>
            <a:r>
              <a:rPr lang="es-ES" sz="1700" dirty="0">
                <a:solidFill>
                  <a:srgbClr val="0070C0"/>
                </a:solidFill>
              </a:rPr>
              <a:t> </a:t>
            </a:r>
            <a:r>
              <a:rPr lang="es-ES" sz="1700" dirty="0" err="1">
                <a:solidFill>
                  <a:srgbClr val="0070C0"/>
                </a:solidFill>
              </a:rPr>
              <a:t>transfiguració</a:t>
            </a:r>
            <a:r>
              <a:rPr lang="es-ES" sz="1700" dirty="0">
                <a:solidFill>
                  <a:srgbClr val="0070C0"/>
                </a:solidFill>
              </a:rPr>
              <a:t>, o </a:t>
            </a:r>
            <a:r>
              <a:rPr lang="es-ES" sz="1700" dirty="0" err="1">
                <a:solidFill>
                  <a:srgbClr val="0070C0"/>
                </a:solidFill>
              </a:rPr>
              <a:t>més</a:t>
            </a:r>
            <a:r>
              <a:rPr lang="es-ES" sz="1700" dirty="0">
                <a:solidFill>
                  <a:srgbClr val="0070C0"/>
                </a:solidFill>
              </a:rPr>
              <a:t> ben </a:t>
            </a:r>
            <a:r>
              <a:rPr lang="es-ES" sz="1700" dirty="0" err="1">
                <a:solidFill>
                  <a:srgbClr val="0070C0"/>
                </a:solidFill>
              </a:rPr>
              <a:t>dit</a:t>
            </a:r>
            <a:r>
              <a:rPr lang="es-ES" sz="1700" dirty="0">
                <a:solidFill>
                  <a:srgbClr val="0070C0"/>
                </a:solidFill>
              </a:rPr>
              <a:t>, a la </a:t>
            </a:r>
            <a:r>
              <a:rPr lang="es-ES" sz="1700" dirty="0" err="1">
                <a:solidFill>
                  <a:srgbClr val="0070C0"/>
                </a:solidFill>
              </a:rPr>
              <a:t>transformació</a:t>
            </a:r>
            <a:r>
              <a:rPr lang="es-ES" sz="1700" dirty="0">
                <a:solidFill>
                  <a:srgbClr val="0070C0"/>
                </a:solidFill>
              </a:rPr>
              <a:t> de si </a:t>
            </a:r>
            <a:r>
              <a:rPr lang="es-ES" sz="1700" dirty="0" err="1">
                <a:solidFill>
                  <a:srgbClr val="0070C0"/>
                </a:solidFill>
              </a:rPr>
              <a:t>mateixa</a:t>
            </a:r>
            <a:r>
              <a:rPr lang="es-ES" sz="1700" dirty="0">
                <a:solidFill>
                  <a:srgbClr val="0070C0"/>
                </a:solidFill>
              </a:rPr>
              <a:t>, i </a:t>
            </a:r>
            <a:r>
              <a:rPr lang="es-ES" sz="1700" dirty="0" err="1">
                <a:solidFill>
                  <a:srgbClr val="0070C0"/>
                </a:solidFill>
              </a:rPr>
              <a:t>és</a:t>
            </a:r>
            <a:r>
              <a:rPr lang="es-ES" sz="1700" dirty="0">
                <a:solidFill>
                  <a:srgbClr val="0070C0"/>
                </a:solidFill>
              </a:rPr>
              <a:t> </a:t>
            </a:r>
            <a:r>
              <a:rPr lang="es-ES" sz="1700" dirty="0" err="1">
                <a:solidFill>
                  <a:srgbClr val="0070C0"/>
                </a:solidFill>
              </a:rPr>
              <a:t>il·luminada</a:t>
            </a:r>
            <a:r>
              <a:rPr lang="es-ES" sz="1700" dirty="0">
                <a:solidFill>
                  <a:srgbClr val="0070C0"/>
                </a:solidFill>
              </a:rPr>
              <a:t> per </a:t>
            </a:r>
            <a:r>
              <a:rPr lang="es-ES" sz="1700" dirty="0" err="1">
                <a:solidFill>
                  <a:srgbClr val="0070C0"/>
                </a:solidFill>
              </a:rPr>
              <a:t>Déu</a:t>
            </a:r>
            <a:r>
              <a:rPr lang="es-ES" sz="1700" dirty="0">
                <a:solidFill>
                  <a:srgbClr val="0070C0"/>
                </a:solidFill>
              </a:rPr>
              <a:t>. (3, 2) </a:t>
            </a:r>
            <a:endParaRPr lang="es-ES" sz="1700" dirty="0">
              <a:solidFill>
                <a:srgbClr val="0070C0"/>
              </a:solidFill>
              <a:effectLst/>
            </a:endParaRPr>
          </a:p>
        </p:txBody>
      </p:sp>
      <p:pic>
        <p:nvPicPr>
          <p:cNvPr id="1026" name="Picture 2" descr="https://institutopedagogicodediriamba.files.wordpress.com/2010/10/26784_393837212848_58767882848_3908062_3196952_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60" y="1065068"/>
            <a:ext cx="1789521" cy="171624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359790" y="118600"/>
            <a:ext cx="10235938" cy="492443"/>
          </a:xfrm>
          <a:prstGeom prst="rect">
            <a:avLst/>
          </a:prstGeom>
          <a:solidFill>
            <a:schemeClr val="accent1">
              <a:lumMod val="20000"/>
              <a:lumOff val="80000"/>
            </a:schemeClr>
          </a:solidFill>
        </p:spPr>
        <p:txBody>
          <a:bodyPr wrap="square">
            <a:spAutoFit/>
          </a:bodyPr>
          <a:lstStyle/>
          <a:p>
            <a:pPr algn="just"/>
            <a:r>
              <a:rPr lang="es-ES" sz="2600" b="1" dirty="0">
                <a:solidFill>
                  <a:srgbClr val="002060"/>
                </a:solidFill>
                <a:latin typeface="Arial" panose="020B0604020202020204" pitchFamily="34" charset="0"/>
                <a:cs typeface="Arial" panose="020B0604020202020204" pitchFamily="34" charset="0"/>
              </a:rPr>
              <a:t>SAN JUAN BAUTISTA DE LA SALLE nos dice…</a:t>
            </a:r>
          </a:p>
        </p:txBody>
      </p:sp>
      <p:pic>
        <p:nvPicPr>
          <p:cNvPr id="1028" name="Picture 4" descr="http://3.bp.blogspot.com/_n4cavIk0Yt4/S7gtbdnzUnI/AAAAAAAAAAs/FOmwCBAd4xM/s1600/DeLaSal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60" y="3851654"/>
            <a:ext cx="1789521" cy="598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664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evistaecclesia.com/wp-content/uploads/2015/11/tiempo-or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525" y="282638"/>
            <a:ext cx="1729932" cy="2029033"/>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7120379" y="546588"/>
            <a:ext cx="4691407" cy="5601533"/>
          </a:xfrm>
          <a:prstGeom prst="rect">
            <a:avLst/>
          </a:prstGeom>
          <a:solidFill>
            <a:schemeClr val="bg1"/>
          </a:solidFill>
        </p:spPr>
        <p:txBody>
          <a:bodyPr wrap="square">
            <a:spAutoFit/>
          </a:bodyPr>
          <a:lstStyle/>
          <a:p>
            <a:r>
              <a:rPr lang="es-ES" sz="2000" dirty="0">
                <a:solidFill>
                  <a:srgbClr val="0070C0"/>
                </a:solidFill>
              </a:rPr>
              <a:t>Ilumíname, Señor, con tu Espíritu.</a:t>
            </a:r>
            <a:br>
              <a:rPr lang="es-ES" sz="2000" dirty="0">
                <a:solidFill>
                  <a:srgbClr val="0070C0"/>
                </a:solidFill>
              </a:rPr>
            </a:br>
            <a:r>
              <a:rPr lang="es-ES" sz="2000" dirty="0">
                <a:solidFill>
                  <a:srgbClr val="0070C0"/>
                </a:solidFill>
              </a:rPr>
              <a:t>Transfórmame, Señor, con tu Espíritu.</a:t>
            </a:r>
            <a:br>
              <a:rPr lang="es-ES" sz="2000" dirty="0">
                <a:solidFill>
                  <a:srgbClr val="0070C0"/>
                </a:solidFill>
              </a:rPr>
            </a:br>
            <a:r>
              <a:rPr lang="es-ES" sz="2000" dirty="0">
                <a:solidFill>
                  <a:srgbClr val="0070C0"/>
                </a:solidFill>
              </a:rPr>
              <a:t>Ilumíname, Señor, con tu Espíritu.</a:t>
            </a:r>
            <a:br>
              <a:rPr lang="es-ES" sz="2000" dirty="0">
                <a:solidFill>
                  <a:srgbClr val="0070C0"/>
                </a:solidFill>
              </a:rPr>
            </a:br>
            <a:r>
              <a:rPr lang="es-ES" sz="2000" dirty="0">
                <a:solidFill>
                  <a:srgbClr val="0070C0"/>
                </a:solidFill>
              </a:rPr>
              <a:t>Ilumíname y transfórmame, Señor.</a:t>
            </a:r>
            <a:br>
              <a:rPr lang="es-ES" sz="2000" dirty="0">
                <a:solidFill>
                  <a:srgbClr val="0070C0"/>
                </a:solidFill>
              </a:rPr>
            </a:br>
            <a:br>
              <a:rPr lang="es-ES" sz="2000" dirty="0">
                <a:solidFill>
                  <a:srgbClr val="0070C0"/>
                </a:solidFill>
              </a:rPr>
            </a:br>
            <a:r>
              <a:rPr lang="es-ES" sz="2000" b="1" dirty="0">
                <a:solidFill>
                  <a:srgbClr val="0070C0"/>
                </a:solidFill>
              </a:rPr>
              <a:t>Y DÉJAME SENTIR EL FUEGO DE TU AMOR,</a:t>
            </a:r>
            <a:br>
              <a:rPr lang="es-ES" sz="2000" b="1" dirty="0">
                <a:solidFill>
                  <a:srgbClr val="0070C0"/>
                </a:solidFill>
              </a:rPr>
            </a:br>
            <a:r>
              <a:rPr lang="es-ES" sz="2000" b="1" dirty="0">
                <a:solidFill>
                  <a:srgbClr val="0070C0"/>
                </a:solidFill>
              </a:rPr>
              <a:t>AQUÍ EN MI CORAZÓN, SEÑOR. </a:t>
            </a:r>
          </a:p>
          <a:p>
            <a:br>
              <a:rPr lang="es-ES" sz="2000" dirty="0">
                <a:solidFill>
                  <a:srgbClr val="0070C0"/>
                </a:solidFill>
              </a:rPr>
            </a:br>
            <a:r>
              <a:rPr lang="es-ES" sz="2000" dirty="0">
                <a:solidFill>
                  <a:srgbClr val="0070C0"/>
                </a:solidFill>
              </a:rPr>
              <a:t>Resucítame, Señor, con tu Espíritu,</a:t>
            </a:r>
            <a:br>
              <a:rPr lang="es-ES" sz="2000" dirty="0">
                <a:solidFill>
                  <a:srgbClr val="0070C0"/>
                </a:solidFill>
              </a:rPr>
            </a:br>
            <a:r>
              <a:rPr lang="es-ES" sz="2000" dirty="0">
                <a:solidFill>
                  <a:srgbClr val="0070C0"/>
                </a:solidFill>
              </a:rPr>
              <a:t>conviérteme, Señor, con tu Espíritu.</a:t>
            </a:r>
            <a:br>
              <a:rPr lang="es-ES" sz="2000" dirty="0">
                <a:solidFill>
                  <a:srgbClr val="0070C0"/>
                </a:solidFill>
              </a:rPr>
            </a:br>
            <a:r>
              <a:rPr lang="es-ES" sz="2000" dirty="0">
                <a:solidFill>
                  <a:srgbClr val="0070C0"/>
                </a:solidFill>
              </a:rPr>
              <a:t>Resucítame, Señor, con tu Espíritu.</a:t>
            </a:r>
            <a:br>
              <a:rPr lang="es-ES" sz="2000" dirty="0">
                <a:solidFill>
                  <a:srgbClr val="0070C0"/>
                </a:solidFill>
              </a:rPr>
            </a:br>
            <a:r>
              <a:rPr lang="es-ES" sz="2000" dirty="0">
                <a:solidFill>
                  <a:srgbClr val="0070C0"/>
                </a:solidFill>
              </a:rPr>
              <a:t>Resucítame y conviérteme, Señor.</a:t>
            </a:r>
            <a:br>
              <a:rPr lang="es-ES" sz="2000" dirty="0">
                <a:solidFill>
                  <a:srgbClr val="0070C0"/>
                </a:solidFill>
              </a:rPr>
            </a:br>
            <a:br>
              <a:rPr lang="es-ES" sz="2000" dirty="0">
                <a:solidFill>
                  <a:srgbClr val="0070C0"/>
                </a:solidFill>
              </a:rPr>
            </a:br>
            <a:r>
              <a:rPr lang="es-ES" sz="2000" dirty="0">
                <a:solidFill>
                  <a:srgbClr val="0070C0"/>
                </a:solidFill>
              </a:rPr>
              <a:t>Fortaléceme, Señor, con tu Espíritu,</a:t>
            </a:r>
            <a:br>
              <a:rPr lang="es-ES" sz="2000" dirty="0">
                <a:solidFill>
                  <a:srgbClr val="0070C0"/>
                </a:solidFill>
              </a:rPr>
            </a:br>
            <a:r>
              <a:rPr lang="es-ES" sz="2000" dirty="0">
                <a:solidFill>
                  <a:srgbClr val="0070C0"/>
                </a:solidFill>
              </a:rPr>
              <a:t>consuélame, Señor, con tu Espíritu.</a:t>
            </a:r>
            <a:br>
              <a:rPr lang="es-ES" sz="2000" dirty="0">
                <a:solidFill>
                  <a:srgbClr val="0070C0"/>
                </a:solidFill>
              </a:rPr>
            </a:br>
            <a:r>
              <a:rPr lang="es-ES" sz="2000" dirty="0">
                <a:solidFill>
                  <a:srgbClr val="0070C0"/>
                </a:solidFill>
              </a:rPr>
              <a:t>Fortaléceme, Señor, con tu Espíritu,</a:t>
            </a:r>
            <a:br>
              <a:rPr lang="es-ES" sz="2000" dirty="0">
                <a:solidFill>
                  <a:srgbClr val="0070C0"/>
                </a:solidFill>
              </a:rPr>
            </a:br>
            <a:r>
              <a:rPr lang="es-ES" sz="2000" dirty="0">
                <a:solidFill>
                  <a:srgbClr val="0070C0"/>
                </a:solidFill>
              </a:rPr>
              <a:t>fortaléceme y consuélame, Señor.</a:t>
            </a:r>
            <a:br>
              <a:rPr lang="es-ES" dirty="0"/>
            </a:br>
            <a:endParaRPr lang="es-ES" dirty="0"/>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7251" t="11684" r="4399" b="11781"/>
          <a:stretch/>
        </p:blipFill>
        <p:spPr>
          <a:xfrm>
            <a:off x="603316" y="2944902"/>
            <a:ext cx="5261144" cy="3418191"/>
          </a:xfrm>
          <a:prstGeom prst="rect">
            <a:avLst/>
          </a:prstGeom>
        </p:spPr>
      </p:pic>
    </p:spTree>
    <p:extLst>
      <p:ext uri="{BB962C8B-B14F-4D97-AF65-F5344CB8AC3E}">
        <p14:creationId xmlns:p14="http://schemas.microsoft.com/office/powerpoint/2010/main" val="697940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lasallesantander.es/images/lasalle/logos/hara-col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9221" y="145127"/>
            <a:ext cx="1319753" cy="97883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490369" y="0"/>
            <a:ext cx="7844557" cy="923330"/>
          </a:xfrm>
          <a:prstGeom prst="rect">
            <a:avLst/>
          </a:prstGeom>
          <a:noFill/>
        </p:spPr>
        <p:txBody>
          <a:bodyPr wrap="square" lIns="91440" tIns="45720" rIns="91440" bIns="45720">
            <a:spAutoFit/>
          </a:bodyPr>
          <a:lstStyle/>
          <a:p>
            <a:pPr algn="ctr"/>
            <a:r>
              <a:rPr lang="es-E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JUEVES MOMENTO</a:t>
            </a:r>
          </a:p>
        </p:txBody>
      </p:sp>
      <p:sp>
        <p:nvSpPr>
          <p:cNvPr id="4" name="Rectángulo 3"/>
          <p:cNvSpPr/>
          <p:nvPr/>
        </p:nvSpPr>
        <p:spPr>
          <a:xfrm>
            <a:off x="278742" y="1406767"/>
            <a:ext cx="11440232" cy="4247317"/>
          </a:xfrm>
          <a:prstGeom prst="rect">
            <a:avLst/>
          </a:prstGeom>
          <a:solidFill>
            <a:schemeClr val="bg1"/>
          </a:solidFill>
        </p:spPr>
        <p:txBody>
          <a:bodyPr wrap="square">
            <a:spAutoFit/>
          </a:bodyPr>
          <a:lstStyle/>
          <a:p>
            <a:pPr algn="just"/>
            <a:r>
              <a:rPr lang="es-ES" b="1" dirty="0">
                <a:latin typeface="Arial" panose="020B0604020202020204" pitchFamily="34" charset="0"/>
                <a:cs typeface="Arial" panose="020B0604020202020204" pitchFamily="34" charset="0"/>
              </a:rPr>
              <a:t>LA ACTIVIDAD DE ESTE JUEVES ESTÁ EN UN PPT APARTE</a:t>
            </a:r>
          </a:p>
          <a:p>
            <a:pPr algn="just"/>
            <a:endParaRPr lang="es-ES" sz="2800" b="1" dirty="0">
              <a:solidFill>
                <a:srgbClr val="FF0000"/>
              </a:solidFill>
              <a:latin typeface="Arial" panose="020B0604020202020204" pitchFamily="34" charset="0"/>
              <a:cs typeface="Arial" panose="020B0604020202020204" pitchFamily="34" charset="0"/>
            </a:endParaRPr>
          </a:p>
          <a:p>
            <a:pPr algn="just"/>
            <a:r>
              <a:rPr lang="es-ES" sz="2800" b="1" dirty="0">
                <a:solidFill>
                  <a:srgbClr val="FF0000"/>
                </a:solidFill>
                <a:latin typeface="Arial" panose="020B0604020202020204" pitchFamily="34" charset="0"/>
                <a:cs typeface="Arial" panose="020B0604020202020204" pitchFamily="34" charset="0"/>
              </a:rPr>
              <a:t>Es un </a:t>
            </a:r>
            <a:r>
              <a:rPr lang="es-ES" sz="2800" b="1" dirty="0" err="1">
                <a:solidFill>
                  <a:srgbClr val="FF0000"/>
                </a:solidFill>
                <a:latin typeface="Arial" panose="020B0604020202020204" pitchFamily="34" charset="0"/>
                <a:cs typeface="Arial" panose="020B0604020202020204" pitchFamily="34" charset="0"/>
              </a:rPr>
              <a:t>ppt</a:t>
            </a:r>
            <a:r>
              <a:rPr lang="es-ES" sz="2800" b="1" dirty="0">
                <a:solidFill>
                  <a:srgbClr val="FF0000"/>
                </a:solidFill>
                <a:latin typeface="Arial" panose="020B0604020202020204" pitchFamily="34" charset="0"/>
                <a:cs typeface="Arial" panose="020B0604020202020204" pitchFamily="34" charset="0"/>
              </a:rPr>
              <a:t> con imágenes y frases</a:t>
            </a:r>
          </a:p>
          <a:p>
            <a:pPr lvl="2" algn="just"/>
            <a:endParaRPr lang="es-ES" sz="2800" b="1" dirty="0">
              <a:solidFill>
                <a:srgbClr val="0070C0"/>
              </a:solidFill>
              <a:latin typeface="Arial" panose="020B0604020202020204" pitchFamily="34" charset="0"/>
              <a:cs typeface="Arial" panose="020B0604020202020204" pitchFamily="34" charset="0"/>
            </a:endParaRPr>
          </a:p>
          <a:p>
            <a:pPr lvl="2" algn="just"/>
            <a:r>
              <a:rPr lang="es-ES" sz="2800" b="1" dirty="0">
                <a:solidFill>
                  <a:srgbClr val="0070C0"/>
                </a:solidFill>
                <a:latin typeface="Arial" panose="020B0604020202020204" pitchFamily="34" charset="0"/>
                <a:cs typeface="Arial" panose="020B0604020202020204" pitchFamily="34" charset="0"/>
              </a:rPr>
              <a:t>PASA AUTOMÁTICAMENTE</a:t>
            </a:r>
          </a:p>
          <a:p>
            <a:pPr lvl="2" algn="just"/>
            <a:endParaRPr lang="es-ES" sz="2800" b="1" dirty="0">
              <a:solidFill>
                <a:srgbClr val="0070C0"/>
              </a:solidFill>
              <a:latin typeface="Arial" panose="020B0604020202020204" pitchFamily="34" charset="0"/>
              <a:cs typeface="Arial" panose="020B0604020202020204" pitchFamily="34" charset="0"/>
            </a:endParaRPr>
          </a:p>
          <a:p>
            <a:pPr lvl="2" algn="just"/>
            <a:r>
              <a:rPr lang="es-ES" sz="2800" b="1" dirty="0">
                <a:solidFill>
                  <a:srgbClr val="00B050"/>
                </a:solidFill>
                <a:latin typeface="Arial" panose="020B0604020202020204" pitchFamily="34" charset="0"/>
                <a:cs typeface="Arial" panose="020B0604020202020204" pitchFamily="34" charset="0"/>
              </a:rPr>
              <a:t>No os olvidéis del diálogo final, </a:t>
            </a:r>
          </a:p>
          <a:p>
            <a:pPr lvl="2" algn="just"/>
            <a:r>
              <a:rPr lang="es-ES" sz="2800" b="1" dirty="0">
                <a:solidFill>
                  <a:srgbClr val="00B050"/>
                </a:solidFill>
                <a:latin typeface="Arial" panose="020B0604020202020204" pitchFamily="34" charset="0"/>
                <a:cs typeface="Arial" panose="020B0604020202020204" pitchFamily="34" charset="0"/>
              </a:rPr>
              <a:t>que algunos compartan alguna imagen idea,….</a:t>
            </a:r>
          </a:p>
          <a:p>
            <a:pPr algn="just"/>
            <a:endParaRPr lang="es-ES" sz="2800" b="1" dirty="0">
              <a:solidFill>
                <a:srgbClr val="FF0000"/>
              </a:solidFill>
              <a:latin typeface="Arial" panose="020B0604020202020204" pitchFamily="34" charset="0"/>
              <a:cs typeface="Arial" panose="020B0604020202020204" pitchFamily="34" charset="0"/>
            </a:endParaRPr>
          </a:p>
          <a:p>
            <a:pPr algn="just"/>
            <a:endParaRPr lang="es-E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4843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93597" y="224934"/>
            <a:ext cx="10906812" cy="523220"/>
          </a:xfrm>
          <a:prstGeom prst="rect">
            <a:avLst/>
          </a:prstGeom>
          <a:solidFill>
            <a:schemeClr val="bg1"/>
          </a:solidFill>
        </p:spPr>
        <p:txBody>
          <a:bodyPr wrap="square" rtlCol="0">
            <a:spAutoFit/>
          </a:bodyPr>
          <a:lstStyle/>
          <a:p>
            <a:pPr algn="ctr"/>
            <a:r>
              <a:rPr lang="es-ES" sz="2800" dirty="0">
                <a:solidFill>
                  <a:srgbClr val="FFC000"/>
                </a:solidFill>
                <a:latin typeface="Arial Black" panose="020B0A04020102020204" pitchFamily="34" charset="0"/>
                <a:cs typeface="Agent Orange" panose="00000400000000000000" pitchFamily="2" charset="0"/>
              </a:rPr>
              <a:t>IDEAS PARA EL COMENTARIO CON LOS ALUMNOS</a:t>
            </a:r>
            <a:endParaRPr lang="es-ES" sz="3600" dirty="0">
              <a:solidFill>
                <a:srgbClr val="FFC000"/>
              </a:solidFill>
              <a:latin typeface="Arial Black" panose="020B0A04020102020204" pitchFamily="34" charset="0"/>
              <a:cs typeface="Agent Orange" panose="00000400000000000000" pitchFamily="2" charset="0"/>
            </a:endParaRPr>
          </a:p>
        </p:txBody>
      </p:sp>
      <p:sp>
        <p:nvSpPr>
          <p:cNvPr id="5" name="Rectángulo 4"/>
          <p:cNvSpPr/>
          <p:nvPr/>
        </p:nvSpPr>
        <p:spPr>
          <a:xfrm>
            <a:off x="693597" y="1167634"/>
            <a:ext cx="10906812" cy="400110"/>
          </a:xfrm>
          <a:prstGeom prst="rect">
            <a:avLst/>
          </a:prstGeom>
          <a:solidFill>
            <a:schemeClr val="bg1"/>
          </a:solidFill>
        </p:spPr>
        <p:txBody>
          <a:bodyPr wrap="square">
            <a:spAutoFit/>
          </a:bodyPr>
          <a:lstStyle/>
          <a:p>
            <a:pPr algn="just"/>
            <a:r>
              <a:rPr lang="es-ES" sz="2000" b="1" dirty="0">
                <a:solidFill>
                  <a:schemeClr val="accent2"/>
                </a:solidFill>
                <a:latin typeface="Arial" panose="020B0604020202020204" pitchFamily="34" charset="0"/>
                <a:cs typeface="Arial" panose="020B0604020202020204" pitchFamily="34" charset="0"/>
              </a:rPr>
              <a:t>1º LEEMOS EL EVANGELIO</a:t>
            </a:r>
          </a:p>
        </p:txBody>
      </p:sp>
      <p:sp>
        <p:nvSpPr>
          <p:cNvPr id="7" name="Rectángulo 6"/>
          <p:cNvSpPr/>
          <p:nvPr/>
        </p:nvSpPr>
        <p:spPr>
          <a:xfrm>
            <a:off x="693597" y="1567744"/>
            <a:ext cx="10906812" cy="4524315"/>
          </a:xfrm>
          <a:prstGeom prst="rect">
            <a:avLst/>
          </a:prstGeom>
          <a:solidFill>
            <a:schemeClr val="bg1"/>
          </a:solidFill>
        </p:spPr>
        <p:txBody>
          <a:bodyPr wrap="square">
            <a:spAutoFit/>
          </a:bodyPr>
          <a:lstStyle/>
          <a:p>
            <a:pPr algn="just"/>
            <a:r>
              <a:rPr lang="es-ES" sz="2400" dirty="0"/>
              <a:t>[1] Seis días más tarde llamó Jesús a Pedro, a Santiago y a su hermano Juan y se los llevó aparte a una montaña elevada. [2] Delante de ellos se transfiguró: su rostro resplandeció como el sol, sus vestidos se volvieron blancos como la luz. [3] Se les aparecieron Moisés y Elías conversando con él. [4] Pedro tomó la palabra y dijo a Jesús: ---Señor, ¡qué bien se está aquí! Si te parece, armaré tres tiendas: una para ti, otra para Moisés y otra para Elías. [5] Todavía estaba hablando, cuando una nube luminosa les hizo sombra y de la nube salió una voz que decía: ---Éste es mi Hijo querido, mi predilecto. Escuchadle. [6] Al oírlo, los discípulos cayeron de bruces temblando de miedo. [7] Jesús se acercó, los tocó y les dijo: ---¡Levantaos, no temáis! [8] Alzando la vista, no vieron más que a Jesús solo. [9] Mientras bajaban de la montaña, Jesús les ordenó: ---No contéis a nadie lo que habéis visto hasta que este Hombre resucite de la muerte.</a:t>
            </a:r>
            <a:endParaRPr lang="es-ES" sz="2400" b="1" dirty="0">
              <a:solidFill>
                <a:srgbClr val="FF0000"/>
              </a:solidFill>
              <a:latin typeface="Arial" panose="020B0604020202020204" pitchFamily="34" charset="0"/>
              <a:cs typeface="Arial" panose="020B0604020202020204" pitchFamily="34" charset="0"/>
            </a:endParaRPr>
          </a:p>
        </p:txBody>
      </p:sp>
      <p:sp>
        <p:nvSpPr>
          <p:cNvPr id="9" name="CuadroTexto 8"/>
          <p:cNvSpPr txBox="1"/>
          <p:nvPr/>
        </p:nvSpPr>
        <p:spPr>
          <a:xfrm>
            <a:off x="693597" y="736747"/>
            <a:ext cx="10906812" cy="430887"/>
          </a:xfrm>
          <a:prstGeom prst="rect">
            <a:avLst/>
          </a:prstGeom>
          <a:solidFill>
            <a:schemeClr val="bg1"/>
          </a:solidFill>
        </p:spPr>
        <p:txBody>
          <a:bodyPr wrap="square" rtlCol="0">
            <a:spAutoFit/>
          </a:bodyPr>
          <a:lstStyle/>
          <a:p>
            <a:pPr algn="r"/>
            <a:r>
              <a:rPr lang="es-ES" sz="1600" dirty="0">
                <a:solidFill>
                  <a:srgbClr val="7030A0"/>
                </a:solidFill>
                <a:latin typeface="Arial Black" panose="020B0A04020102020204" pitchFamily="34" charset="0"/>
                <a:cs typeface="Agent Orange" panose="00000400000000000000" pitchFamily="2" charset="0"/>
              </a:rPr>
              <a:t>(12 DE MARZO 2017) </a:t>
            </a:r>
            <a:r>
              <a:rPr lang="es-ES" sz="2200" dirty="0">
                <a:solidFill>
                  <a:srgbClr val="7030A0"/>
                </a:solidFill>
                <a:latin typeface="Arial Black" panose="020B0A04020102020204" pitchFamily="34" charset="0"/>
                <a:cs typeface="Agent Orange" panose="00000400000000000000" pitchFamily="2" charset="0"/>
              </a:rPr>
              <a:t>II DOMINGO CUARESMA </a:t>
            </a:r>
            <a:r>
              <a:rPr lang="es-ES" dirty="0">
                <a:solidFill>
                  <a:srgbClr val="7030A0"/>
                </a:solidFill>
                <a:latin typeface="Arial Black" panose="020B0A04020102020204" pitchFamily="34" charset="0"/>
                <a:cs typeface="Agent Orange" panose="00000400000000000000" pitchFamily="2" charset="0"/>
              </a:rPr>
              <a:t>Ciclo A      </a:t>
            </a:r>
            <a:r>
              <a:rPr lang="es-ES" sz="1400" dirty="0">
                <a:solidFill>
                  <a:srgbClr val="7030A0"/>
                </a:solidFill>
                <a:latin typeface="Arial Black" panose="020B0A04020102020204" pitchFamily="34" charset="0"/>
                <a:cs typeface="Agent Orange" panose="00000400000000000000" pitchFamily="2" charset="0"/>
              </a:rPr>
              <a:t>Mt</a:t>
            </a:r>
            <a:r>
              <a:rPr lang="es-ES" dirty="0">
                <a:solidFill>
                  <a:srgbClr val="7030A0"/>
                </a:solidFill>
                <a:latin typeface="Arial Black" panose="020B0A04020102020204" pitchFamily="34" charset="0"/>
                <a:cs typeface="Agent Orange" panose="00000400000000000000" pitchFamily="2" charset="0"/>
              </a:rPr>
              <a:t> </a:t>
            </a:r>
            <a:r>
              <a:rPr lang="es-ES" sz="1400" dirty="0">
                <a:solidFill>
                  <a:srgbClr val="7030A0"/>
                </a:solidFill>
                <a:latin typeface="Arial Black" panose="020B0A04020102020204" pitchFamily="34" charset="0"/>
                <a:cs typeface="Agent Orange" panose="00000400000000000000" pitchFamily="2" charset="0"/>
              </a:rPr>
              <a:t>17,1-9</a:t>
            </a:r>
            <a:endParaRPr lang="es-ES" sz="2000" dirty="0">
              <a:solidFill>
                <a:srgbClr val="7030A0"/>
              </a:solidFill>
              <a:latin typeface="Arial Black" panose="020B0A04020102020204" pitchFamily="34" charset="0"/>
              <a:cs typeface="Agent Orange" panose="00000400000000000000" pitchFamily="2" charset="0"/>
            </a:endParaRPr>
          </a:p>
        </p:txBody>
      </p:sp>
    </p:spTree>
    <p:extLst>
      <p:ext uri="{BB962C8B-B14F-4D97-AF65-F5344CB8AC3E}">
        <p14:creationId xmlns:p14="http://schemas.microsoft.com/office/powerpoint/2010/main" val="2138991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3596" y="767316"/>
            <a:ext cx="10823427" cy="5262979"/>
          </a:xfrm>
          <a:prstGeom prst="rect">
            <a:avLst/>
          </a:prstGeom>
          <a:solidFill>
            <a:schemeClr val="bg1"/>
          </a:solidFill>
        </p:spPr>
        <p:txBody>
          <a:bodyPr wrap="square">
            <a:spAutoFit/>
          </a:bodyPr>
          <a:lstStyle/>
          <a:p>
            <a:pPr algn="just"/>
            <a:r>
              <a:rPr lang="es-ES" sz="2000" b="1" dirty="0">
                <a:latin typeface="Arial" panose="020B0604020202020204" pitchFamily="34" charset="0"/>
                <a:cs typeface="Arial" panose="020B0604020202020204" pitchFamily="34" charset="0"/>
              </a:rPr>
              <a:t>En este texto, que es un testimonio de fe. Piensa que está escrito después de la resurrección.</a:t>
            </a:r>
          </a:p>
          <a:p>
            <a:pPr algn="just"/>
            <a:r>
              <a:rPr lang="es-ES" sz="2000" b="1" dirty="0">
                <a:latin typeface="Arial" panose="020B0604020202020204" pitchFamily="34" charset="0"/>
                <a:cs typeface="Arial" panose="020B0604020202020204" pitchFamily="34" charset="0"/>
              </a:rPr>
              <a:t>Jesús se muestra como es de verdad a los apóstoles que le acompañan.</a:t>
            </a:r>
          </a:p>
          <a:p>
            <a:pPr algn="just"/>
            <a:r>
              <a:rPr lang="es-ES" sz="2000" b="1" dirty="0">
                <a:latin typeface="Arial" panose="020B0604020202020204" pitchFamily="34" charset="0"/>
                <a:cs typeface="Arial" panose="020B0604020202020204" pitchFamily="34" charset="0"/>
              </a:rPr>
              <a:t>Se muestra auténticamente, su verdadero ser. </a:t>
            </a:r>
          </a:p>
          <a:p>
            <a:pPr algn="just"/>
            <a:endParaRPr lang="es-ES" sz="2000" b="1" dirty="0">
              <a:latin typeface="Arial" panose="020B0604020202020204" pitchFamily="34" charset="0"/>
              <a:cs typeface="Arial" panose="020B0604020202020204" pitchFamily="34" charset="0"/>
            </a:endParaRPr>
          </a:p>
          <a:p>
            <a:pPr algn="just"/>
            <a:r>
              <a:rPr lang="es-ES" sz="2000" b="1" dirty="0">
                <a:latin typeface="Arial" panose="020B0604020202020204" pitchFamily="34" charset="0"/>
                <a:cs typeface="Arial" panose="020B0604020202020204" pitchFamily="34" charset="0"/>
              </a:rPr>
              <a:t>Es un texto que nos puede hacer pensar que imagen damos a los demás, que imagen perciben de nosotros. Somos iguales con todos o según con quien nos encontramos nos mostramos de una forma u otra.  </a:t>
            </a:r>
          </a:p>
          <a:p>
            <a:pPr algn="just"/>
            <a:endParaRPr lang="es-ES" sz="1600" b="1" dirty="0">
              <a:solidFill>
                <a:srgbClr val="0070C0"/>
              </a:solidFill>
              <a:latin typeface="Arial" panose="020B0604020202020204" pitchFamily="34" charset="0"/>
              <a:cs typeface="Arial" panose="020B0604020202020204" pitchFamily="34" charset="0"/>
            </a:endParaRPr>
          </a:p>
          <a:p>
            <a:pPr algn="just"/>
            <a:r>
              <a:rPr lang="es-ES" sz="2000" b="1" dirty="0">
                <a:solidFill>
                  <a:srgbClr val="0070C0"/>
                </a:solidFill>
                <a:latin typeface="Arial" panose="020B0604020202020204" pitchFamily="34" charset="0"/>
                <a:cs typeface="Arial" panose="020B0604020202020204" pitchFamily="34" charset="0"/>
              </a:rPr>
              <a:t>Y TÚ:  ¿qué máscaras trasmites a los demás ? ¿ eres auténtico con todos? o según con quien estás ¿te muestras de una forma u otra?. </a:t>
            </a:r>
          </a:p>
          <a:p>
            <a:pPr algn="just"/>
            <a:r>
              <a:rPr lang="es-ES" sz="2000" b="1" dirty="0">
                <a:solidFill>
                  <a:srgbClr val="0070C0"/>
                </a:solidFill>
                <a:latin typeface="Arial" panose="020B0604020202020204" pitchFamily="34" charset="0"/>
                <a:cs typeface="Arial" panose="020B0604020202020204" pitchFamily="34" charset="0"/>
              </a:rPr>
              <a:t>¿Cuántas personas hay en tu autentico ser? ¿ cual es tu ser autentico?</a:t>
            </a:r>
            <a:endParaRPr lang="es-ES" sz="2000" b="1" dirty="0">
              <a:latin typeface="Arial" panose="020B0604020202020204" pitchFamily="34" charset="0"/>
              <a:cs typeface="Arial" panose="020B0604020202020204" pitchFamily="34" charset="0"/>
            </a:endParaRPr>
          </a:p>
          <a:p>
            <a:pPr algn="just"/>
            <a:endParaRPr lang="es-ES" sz="2000" b="1" dirty="0">
              <a:latin typeface="Arial" panose="020B0604020202020204" pitchFamily="34" charset="0"/>
              <a:cs typeface="Arial" panose="020B0604020202020204" pitchFamily="34" charset="0"/>
            </a:endParaRPr>
          </a:p>
          <a:p>
            <a:pPr algn="just"/>
            <a:endParaRPr lang="es-ES" sz="2000" b="1" dirty="0">
              <a:latin typeface="Arial" panose="020B0604020202020204" pitchFamily="34" charset="0"/>
              <a:cs typeface="Arial" panose="020B0604020202020204" pitchFamily="34" charset="0"/>
            </a:endParaRPr>
          </a:p>
          <a:p>
            <a:pPr algn="ctr"/>
            <a:r>
              <a:rPr lang="es-ES" sz="2000" b="1" dirty="0">
                <a:solidFill>
                  <a:srgbClr val="FF0000"/>
                </a:solidFill>
                <a:latin typeface="Arial" panose="020B0604020202020204" pitchFamily="34" charset="0"/>
                <a:cs typeface="Arial" panose="020B0604020202020204" pitchFamily="34" charset="0"/>
              </a:rPr>
              <a:t>RECUERDA TU VIDA SERÁ AUTÉNTICA</a:t>
            </a:r>
          </a:p>
          <a:p>
            <a:pPr algn="ctr"/>
            <a:r>
              <a:rPr lang="es-ES" sz="2000" b="1" dirty="0">
                <a:solidFill>
                  <a:srgbClr val="FF0000"/>
                </a:solidFill>
                <a:latin typeface="Arial" panose="020B0604020202020204" pitchFamily="34" charset="0"/>
                <a:cs typeface="Arial" panose="020B0604020202020204" pitchFamily="34" charset="0"/>
              </a:rPr>
              <a:t>SI ERES CAPAZ DE TRATAR Y ACEPTAR  A TODOS POR IGUAL</a:t>
            </a:r>
          </a:p>
          <a:p>
            <a:pPr algn="ctr"/>
            <a:r>
              <a:rPr lang="es-ES" sz="2000" b="1" dirty="0">
                <a:solidFill>
                  <a:srgbClr val="FF0000"/>
                </a:solidFill>
                <a:latin typeface="Arial" panose="020B0604020202020204" pitchFamily="34" charset="0"/>
                <a:cs typeface="Arial" panose="020B0604020202020204" pitchFamily="34" charset="0"/>
              </a:rPr>
              <a:t>Y NO POR TUS GUSTOS O CAPRICHOS</a:t>
            </a:r>
          </a:p>
        </p:txBody>
      </p:sp>
      <p:sp>
        <p:nvSpPr>
          <p:cNvPr id="5" name="Rectángulo 4"/>
          <p:cNvSpPr/>
          <p:nvPr/>
        </p:nvSpPr>
        <p:spPr>
          <a:xfrm>
            <a:off x="693597" y="255598"/>
            <a:ext cx="10823427" cy="400110"/>
          </a:xfrm>
          <a:prstGeom prst="rect">
            <a:avLst/>
          </a:prstGeom>
          <a:solidFill>
            <a:schemeClr val="bg1"/>
          </a:solidFill>
        </p:spPr>
        <p:txBody>
          <a:bodyPr wrap="square">
            <a:spAutoFit/>
          </a:bodyPr>
          <a:lstStyle/>
          <a:p>
            <a:pPr algn="just"/>
            <a:r>
              <a:rPr lang="es-ES" sz="2000" b="1" dirty="0">
                <a:solidFill>
                  <a:schemeClr val="accent2"/>
                </a:solidFill>
                <a:latin typeface="Arial" panose="020B0604020202020204" pitchFamily="34" charset="0"/>
                <a:cs typeface="Arial" panose="020B0604020202020204" pitchFamily="34" charset="0"/>
              </a:rPr>
              <a:t>2º SUGERENCIAS PARA EL COMENTARIO CON LOS ALUMNOS</a:t>
            </a:r>
          </a:p>
        </p:txBody>
      </p:sp>
    </p:spTree>
    <p:extLst>
      <p:ext uri="{BB962C8B-B14F-4D97-AF65-F5344CB8AC3E}">
        <p14:creationId xmlns:p14="http://schemas.microsoft.com/office/powerpoint/2010/main" val="1697709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3597" y="255598"/>
            <a:ext cx="10823427" cy="400110"/>
          </a:xfrm>
          <a:prstGeom prst="rect">
            <a:avLst/>
          </a:prstGeom>
          <a:solidFill>
            <a:schemeClr val="bg1"/>
          </a:solidFill>
        </p:spPr>
        <p:txBody>
          <a:bodyPr wrap="square">
            <a:spAutoFit/>
          </a:bodyPr>
          <a:lstStyle/>
          <a:p>
            <a:pPr algn="just"/>
            <a:r>
              <a:rPr lang="es-ES" sz="2000" b="1" dirty="0">
                <a:solidFill>
                  <a:schemeClr val="accent2"/>
                </a:solidFill>
                <a:latin typeface="Arial" panose="020B0604020202020204" pitchFamily="34" charset="0"/>
                <a:cs typeface="Arial" panose="020B0604020202020204" pitchFamily="34" charset="0"/>
              </a:rPr>
              <a:t>3.- OTROS RECURSOS</a:t>
            </a:r>
          </a:p>
        </p:txBody>
      </p:sp>
      <p:sp>
        <p:nvSpPr>
          <p:cNvPr id="3" name="Rectángulo 2"/>
          <p:cNvSpPr/>
          <p:nvPr/>
        </p:nvSpPr>
        <p:spPr>
          <a:xfrm>
            <a:off x="1393348" y="1128016"/>
            <a:ext cx="7592078" cy="954107"/>
          </a:xfrm>
          <a:prstGeom prst="rect">
            <a:avLst/>
          </a:prstGeom>
          <a:solidFill>
            <a:schemeClr val="bg1"/>
          </a:solidFill>
        </p:spPr>
        <p:txBody>
          <a:bodyPr wrap="none">
            <a:spAutoFit/>
          </a:bodyPr>
          <a:lstStyle/>
          <a:p>
            <a:r>
              <a:rPr lang="es-ES" sz="2800" dirty="0">
                <a:hlinkClick r:id="rId2"/>
              </a:rPr>
              <a:t>https://www.youtube.com/watch?v=bGnln6TobFw</a:t>
            </a:r>
            <a:endParaRPr lang="es-ES" sz="2800" dirty="0"/>
          </a:p>
          <a:p>
            <a:r>
              <a:rPr lang="es-ES" sz="2800" dirty="0"/>
              <a:t>VIDEO DEL EVANGELIO. VERBO DIVINO.</a:t>
            </a:r>
          </a:p>
        </p:txBody>
      </p:sp>
      <p:sp>
        <p:nvSpPr>
          <p:cNvPr id="5" name="Rectángulo 4"/>
          <p:cNvSpPr/>
          <p:nvPr/>
        </p:nvSpPr>
        <p:spPr>
          <a:xfrm>
            <a:off x="1393348" y="2554432"/>
            <a:ext cx="6666570" cy="954107"/>
          </a:xfrm>
          <a:prstGeom prst="rect">
            <a:avLst/>
          </a:prstGeom>
          <a:solidFill>
            <a:schemeClr val="bg1"/>
          </a:solidFill>
        </p:spPr>
        <p:txBody>
          <a:bodyPr wrap="square">
            <a:spAutoFit/>
          </a:bodyPr>
          <a:lstStyle/>
          <a:p>
            <a:r>
              <a:rPr lang="es-ES" sz="2800" dirty="0">
                <a:hlinkClick r:id="rId3"/>
              </a:rPr>
              <a:t>http://www.pastoralsj.org/</a:t>
            </a:r>
            <a:endParaRPr lang="es-ES" sz="2800" dirty="0"/>
          </a:p>
          <a:p>
            <a:endParaRPr lang="es-ES" sz="2800" dirty="0"/>
          </a:p>
        </p:txBody>
      </p:sp>
      <p:sp>
        <p:nvSpPr>
          <p:cNvPr id="6" name="Rectángulo 5"/>
          <p:cNvSpPr/>
          <p:nvPr/>
        </p:nvSpPr>
        <p:spPr>
          <a:xfrm>
            <a:off x="1393348" y="3813369"/>
            <a:ext cx="6600582" cy="954107"/>
          </a:xfrm>
          <a:prstGeom prst="rect">
            <a:avLst/>
          </a:prstGeom>
          <a:solidFill>
            <a:schemeClr val="bg1"/>
          </a:solidFill>
        </p:spPr>
        <p:txBody>
          <a:bodyPr wrap="square">
            <a:spAutoFit/>
          </a:bodyPr>
          <a:lstStyle/>
          <a:p>
            <a:r>
              <a:rPr lang="es-ES" sz="2800" dirty="0">
                <a:hlinkClick r:id="rId4"/>
              </a:rPr>
              <a:t>http://www.feadulta.com/es/</a:t>
            </a:r>
            <a:endParaRPr lang="es-ES" sz="2800" dirty="0"/>
          </a:p>
          <a:p>
            <a:endParaRPr lang="es-ES" sz="2800" dirty="0"/>
          </a:p>
        </p:txBody>
      </p:sp>
    </p:spTree>
    <p:extLst>
      <p:ext uri="{BB962C8B-B14F-4D97-AF65-F5344CB8AC3E}">
        <p14:creationId xmlns:p14="http://schemas.microsoft.com/office/powerpoint/2010/main" val="3209614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22170" y="235670"/>
            <a:ext cx="10906812" cy="1077218"/>
          </a:xfrm>
          <a:prstGeom prst="rect">
            <a:avLst/>
          </a:prstGeom>
          <a:solidFill>
            <a:schemeClr val="bg1"/>
          </a:solidFill>
        </p:spPr>
        <p:txBody>
          <a:bodyPr wrap="square" rtlCol="0">
            <a:spAutoFit/>
          </a:bodyPr>
          <a:lstStyle/>
          <a:p>
            <a:pPr algn="r"/>
            <a:r>
              <a:rPr lang="es-ES" sz="4400" dirty="0">
                <a:latin typeface="Agent Orange" panose="00000400000000000000" pitchFamily="2" charset="0"/>
                <a:cs typeface="Agent Orange" panose="00000400000000000000" pitchFamily="2" charset="0"/>
              </a:rPr>
              <a:t>desmigando el evangelio</a:t>
            </a:r>
          </a:p>
          <a:p>
            <a:pPr algn="r"/>
            <a:r>
              <a:rPr lang="es-ES" sz="2000" dirty="0">
                <a:latin typeface="Agent Orange" panose="00000400000000000000" pitchFamily="2" charset="0"/>
                <a:cs typeface="Agent Orange" panose="00000400000000000000" pitchFamily="2" charset="0"/>
              </a:rPr>
              <a:t>Curso 2016-17</a:t>
            </a:r>
          </a:p>
        </p:txBody>
      </p:sp>
      <p:sp>
        <p:nvSpPr>
          <p:cNvPr id="6" name="CuadroTexto 5"/>
          <p:cNvSpPr txBox="1"/>
          <p:nvPr/>
        </p:nvSpPr>
        <p:spPr>
          <a:xfrm>
            <a:off x="622170" y="1312888"/>
            <a:ext cx="10906812" cy="430887"/>
          </a:xfrm>
          <a:prstGeom prst="rect">
            <a:avLst/>
          </a:prstGeom>
          <a:solidFill>
            <a:schemeClr val="bg1"/>
          </a:solidFill>
        </p:spPr>
        <p:txBody>
          <a:bodyPr wrap="square" rtlCol="0">
            <a:spAutoFit/>
          </a:bodyPr>
          <a:lstStyle/>
          <a:p>
            <a:pPr algn="r"/>
            <a:r>
              <a:rPr lang="es-ES" sz="1600" dirty="0">
                <a:solidFill>
                  <a:srgbClr val="7030A0"/>
                </a:solidFill>
                <a:latin typeface="Arial Black" panose="020B0A04020102020204" pitchFamily="34" charset="0"/>
                <a:cs typeface="Agent Orange" panose="00000400000000000000" pitchFamily="2" charset="0"/>
              </a:rPr>
              <a:t>(12 DE MARZO 2017) </a:t>
            </a:r>
            <a:r>
              <a:rPr lang="es-ES" sz="2200" dirty="0">
                <a:solidFill>
                  <a:srgbClr val="7030A0"/>
                </a:solidFill>
                <a:latin typeface="Arial Black" panose="020B0A04020102020204" pitchFamily="34" charset="0"/>
                <a:cs typeface="Agent Orange" panose="00000400000000000000" pitchFamily="2" charset="0"/>
              </a:rPr>
              <a:t>II DOMINGO CUARESMA </a:t>
            </a:r>
            <a:r>
              <a:rPr lang="es-ES" dirty="0">
                <a:solidFill>
                  <a:srgbClr val="7030A0"/>
                </a:solidFill>
                <a:latin typeface="Arial Black" panose="020B0A04020102020204" pitchFamily="34" charset="0"/>
                <a:cs typeface="Agent Orange" panose="00000400000000000000" pitchFamily="2" charset="0"/>
              </a:rPr>
              <a:t>Ciclo A      </a:t>
            </a:r>
            <a:r>
              <a:rPr lang="es-ES" sz="1400" dirty="0">
                <a:solidFill>
                  <a:srgbClr val="7030A0"/>
                </a:solidFill>
                <a:latin typeface="Arial Black" panose="020B0A04020102020204" pitchFamily="34" charset="0"/>
                <a:cs typeface="Agent Orange" panose="00000400000000000000" pitchFamily="2" charset="0"/>
              </a:rPr>
              <a:t>Mt</a:t>
            </a:r>
            <a:r>
              <a:rPr lang="es-ES" dirty="0">
                <a:solidFill>
                  <a:srgbClr val="7030A0"/>
                </a:solidFill>
                <a:latin typeface="Arial Black" panose="020B0A04020102020204" pitchFamily="34" charset="0"/>
                <a:cs typeface="Agent Orange" panose="00000400000000000000" pitchFamily="2" charset="0"/>
              </a:rPr>
              <a:t> </a:t>
            </a:r>
            <a:r>
              <a:rPr lang="es-ES" sz="1400" dirty="0">
                <a:solidFill>
                  <a:srgbClr val="7030A0"/>
                </a:solidFill>
                <a:latin typeface="Arial Black" panose="020B0A04020102020204" pitchFamily="34" charset="0"/>
                <a:cs typeface="Agent Orange" panose="00000400000000000000" pitchFamily="2" charset="0"/>
              </a:rPr>
              <a:t>17,1-9</a:t>
            </a:r>
            <a:endParaRPr lang="es-ES" sz="2000" dirty="0">
              <a:solidFill>
                <a:srgbClr val="7030A0"/>
              </a:solidFill>
              <a:latin typeface="Arial Black" panose="020B0A04020102020204" pitchFamily="34" charset="0"/>
              <a:cs typeface="Agent Orange" panose="00000400000000000000" pitchFamily="2"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947" y="1816642"/>
            <a:ext cx="5061604" cy="5041358"/>
          </a:xfrm>
          <a:prstGeom prst="rect">
            <a:avLst/>
          </a:prstGeom>
        </p:spPr>
      </p:pic>
    </p:spTree>
    <p:extLst>
      <p:ext uri="{BB962C8B-B14F-4D97-AF65-F5344CB8AC3E}">
        <p14:creationId xmlns:p14="http://schemas.microsoft.com/office/powerpoint/2010/main" val="3416019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7111" r="-1" b="-1"/>
          <a:stretch/>
        </p:blipFill>
        <p:spPr>
          <a:xfrm>
            <a:off x="20" y="10"/>
            <a:ext cx="12191980" cy="6857990"/>
          </a:xfrm>
          <a:prstGeom prst="rect">
            <a:avLst/>
          </a:prstGeom>
        </p:spPr>
      </p:pic>
    </p:spTree>
    <p:extLst>
      <p:ext uri="{BB962C8B-B14F-4D97-AF65-F5344CB8AC3E}">
        <p14:creationId xmlns:p14="http://schemas.microsoft.com/office/powerpoint/2010/main" val="3197797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030" y="239077"/>
            <a:ext cx="6286500" cy="6257925"/>
          </a:xfrm>
          <a:prstGeom prst="rect">
            <a:avLst/>
          </a:prstGeom>
        </p:spPr>
      </p:pic>
    </p:spTree>
    <p:extLst>
      <p:ext uri="{BB962C8B-B14F-4D97-AF65-F5344CB8AC3E}">
        <p14:creationId xmlns:p14="http://schemas.microsoft.com/office/powerpoint/2010/main" val="3658532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177800"/>
            <a:ext cx="10160000" cy="6502400"/>
          </a:xfrm>
          <a:prstGeom prst="rect">
            <a:avLst/>
          </a:prstGeom>
        </p:spPr>
      </p:pic>
    </p:spTree>
    <p:extLst>
      <p:ext uri="{BB962C8B-B14F-4D97-AF65-F5344CB8AC3E}">
        <p14:creationId xmlns:p14="http://schemas.microsoft.com/office/powerpoint/2010/main" val="1250640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5641" y="321978"/>
            <a:ext cx="11609266" cy="6247864"/>
          </a:xfrm>
          <a:prstGeom prst="rect">
            <a:avLst/>
          </a:prstGeom>
          <a:solidFill>
            <a:schemeClr val="bg1"/>
          </a:solidFill>
        </p:spPr>
        <p:txBody>
          <a:bodyPr wrap="square">
            <a:spAutoFit/>
          </a:bodyPr>
          <a:lstStyle/>
          <a:p>
            <a:pPr algn="just"/>
            <a:r>
              <a:rPr lang="es-ES" sz="2000" b="1" dirty="0">
                <a:solidFill>
                  <a:srgbClr val="FF0000"/>
                </a:solidFill>
              </a:rPr>
              <a:t>El relato podemos dividirlo en tres partes: </a:t>
            </a:r>
            <a:r>
              <a:rPr lang="es-ES" sz="2000" dirty="0"/>
              <a:t>la subida a la montaña (versículo 1), la visión (2-8), el descenso de la montaña (9-13).</a:t>
            </a:r>
          </a:p>
          <a:p>
            <a:pPr algn="just"/>
            <a:endParaRPr lang="es-ES" sz="2000" b="1" dirty="0">
              <a:solidFill>
                <a:srgbClr val="0070C0"/>
              </a:solidFill>
            </a:endParaRPr>
          </a:p>
          <a:p>
            <a:pPr algn="just"/>
            <a:r>
              <a:rPr lang="es-ES" sz="2000" b="1" dirty="0">
                <a:solidFill>
                  <a:srgbClr val="0070C0"/>
                </a:solidFill>
              </a:rPr>
              <a:t>Desde un punto de vista literario es una teofanía, </a:t>
            </a:r>
            <a:r>
              <a:rPr lang="es-ES" sz="2000" dirty="0"/>
              <a:t>una manifestación de Dios, y los evangelistas utilizan los mismos elementos que empleaban los autores del Antiguo Testamento para describirlas. Por eso, antes de analizar cada una de las partes, conviene recordar algunos datos de la famosa teofanía del Sinaí, cuando Dios se revela a Moisés.</a:t>
            </a:r>
          </a:p>
          <a:p>
            <a:pPr algn="just"/>
            <a:endParaRPr lang="es-ES" sz="2000" dirty="0"/>
          </a:p>
          <a:p>
            <a:r>
              <a:rPr lang="es-ES" sz="2000" b="1" dirty="0">
                <a:solidFill>
                  <a:srgbClr val="FF0000"/>
                </a:solidFill>
              </a:rPr>
              <a:t>La teofanía del Sinaí</a:t>
            </a:r>
          </a:p>
          <a:p>
            <a:endParaRPr lang="es-ES" sz="2000" dirty="0"/>
          </a:p>
          <a:p>
            <a:r>
              <a:rPr lang="es-ES" sz="2000" dirty="0"/>
              <a:t>Dios no se manifiesta en un espacio cualquiera, sino en un sitio especial, la montaña, a la que no tiene acceso todo el pueblo, sino sólo Moisés, al que a veces acompaña su hermano Aarón (Ex 19,24), o Aarón, </a:t>
            </a:r>
            <a:r>
              <a:rPr lang="es-ES" sz="2000" dirty="0" err="1"/>
              <a:t>Nadab</a:t>
            </a:r>
            <a:r>
              <a:rPr lang="es-ES" sz="2000" dirty="0"/>
              <a:t> y </a:t>
            </a:r>
            <a:r>
              <a:rPr lang="es-ES" sz="2000" dirty="0" err="1"/>
              <a:t>Abihú</a:t>
            </a:r>
            <a:r>
              <a:rPr lang="es-ES" sz="2000" dirty="0"/>
              <a:t> junto con los setenta dirigentes de Israel (Ex 24,1).</a:t>
            </a:r>
          </a:p>
          <a:p>
            <a:endParaRPr lang="es-ES" sz="2000" dirty="0"/>
          </a:p>
          <a:p>
            <a:r>
              <a:rPr lang="es-ES" sz="2000" dirty="0"/>
              <a:t>La presencia de Dios se expresa mediante la imagen de una nube espesa, desde la que habla (Ex 19,9). </a:t>
            </a:r>
          </a:p>
          <a:p>
            <a:endParaRPr lang="es-ES" sz="2000" dirty="0"/>
          </a:p>
          <a:p>
            <a:r>
              <a:rPr lang="es-ES" sz="2000" dirty="0"/>
              <a:t>Es también frecuente que se mencione en este contexto el fuego, el humo y el temblor de la montaña, como símbolo de la gloria y el poder de Dios que se acerca a la tierra. Estos elementos demuestran que los evangelistas no pretenden ofrecer un informe objetivo, "histórico", de lo ocurrido, sino crear un clima semejante al de las teofanías del Antiguo Testamento.</a:t>
            </a:r>
          </a:p>
        </p:txBody>
      </p:sp>
    </p:spTree>
    <p:extLst>
      <p:ext uri="{BB962C8B-B14F-4D97-AF65-F5344CB8AC3E}">
        <p14:creationId xmlns:p14="http://schemas.microsoft.com/office/powerpoint/2010/main" val="491394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3656" y="176280"/>
            <a:ext cx="8565944" cy="6432245"/>
          </a:xfrm>
          <a:prstGeom prst="rect">
            <a:avLst/>
          </a:prstGeom>
        </p:spPr>
      </p:pic>
    </p:spTree>
    <p:extLst>
      <p:ext uri="{BB962C8B-B14F-4D97-AF65-F5344CB8AC3E}">
        <p14:creationId xmlns:p14="http://schemas.microsoft.com/office/powerpoint/2010/main" val="3465774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5324" y="463380"/>
            <a:ext cx="5466230" cy="5940088"/>
          </a:xfrm>
          <a:prstGeom prst="rect">
            <a:avLst/>
          </a:prstGeom>
          <a:solidFill>
            <a:schemeClr val="bg1"/>
          </a:solidFill>
        </p:spPr>
        <p:txBody>
          <a:bodyPr wrap="square">
            <a:spAutoFit/>
          </a:bodyPr>
          <a:lstStyle/>
          <a:p>
            <a:pPr algn="just"/>
            <a:r>
              <a:rPr lang="es-ES" sz="2000" dirty="0"/>
              <a:t>La Transfiguración </a:t>
            </a:r>
            <a:r>
              <a:rPr lang="es-ES" sz="2000" b="1" dirty="0"/>
              <a:t>es un relato común a Marcos, Mateo y Lucas.</a:t>
            </a:r>
            <a:r>
              <a:rPr lang="es-ES" sz="2000" dirty="0"/>
              <a:t> Falta en Juan. </a:t>
            </a:r>
          </a:p>
          <a:p>
            <a:pPr algn="just"/>
            <a:endParaRPr lang="es-ES" sz="2000" dirty="0"/>
          </a:p>
          <a:p>
            <a:pPr algn="just"/>
            <a:r>
              <a:rPr lang="es-ES" sz="2000" dirty="0"/>
              <a:t>Los tres relatos son muy semejantes. </a:t>
            </a:r>
          </a:p>
          <a:p>
            <a:pPr algn="just"/>
            <a:endParaRPr lang="es-ES" sz="2000" dirty="0"/>
          </a:p>
          <a:p>
            <a:pPr algn="just"/>
            <a:r>
              <a:rPr lang="es-ES" sz="2000" b="1" dirty="0"/>
              <a:t>Lucas añade el tema de la conversación de Jesús con Moisés y Elías acerca de la pasión y la muerte de Jesús. </a:t>
            </a:r>
            <a:r>
              <a:rPr lang="es-ES" sz="2000" dirty="0"/>
              <a:t>Éste es un aspecto fundamental. </a:t>
            </a:r>
            <a:r>
              <a:rPr lang="es-ES" sz="2000" b="1" dirty="0">
                <a:solidFill>
                  <a:srgbClr val="FF0000"/>
                </a:solidFill>
              </a:rPr>
              <a:t>La Transfiguración de Jesús se sitúa siempre en el anuncio de la Pasión, como para mostrar quién es el que va a morir, y se hace siempre referencia a la Resurrección.</a:t>
            </a:r>
            <a:r>
              <a:rPr lang="es-ES" sz="2000" dirty="0"/>
              <a:t> La Transfiguración por tanto da el sentido de la muerte y es anuncio de la Resurrección.</a:t>
            </a:r>
          </a:p>
          <a:p>
            <a:pPr algn="just"/>
            <a:endParaRPr lang="es-ES" sz="2000" dirty="0"/>
          </a:p>
          <a:p>
            <a:pPr algn="just"/>
            <a:r>
              <a:rPr lang="es-ES" sz="2000" dirty="0"/>
              <a:t>Nuestra cultura y nuestra curiosidad occidentales nos llevan a preguntar ante todo qué sucedió, si se trata de un hecho comprobable por los ojos y los oídos, como lo será la crucifixión por ejemplo.</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1554" y="416246"/>
            <a:ext cx="6076950" cy="5956274"/>
          </a:xfrm>
          <a:prstGeom prst="rect">
            <a:avLst/>
          </a:prstGeom>
        </p:spPr>
      </p:pic>
    </p:spTree>
    <p:extLst>
      <p:ext uri="{BB962C8B-B14F-4D97-AF65-F5344CB8AC3E}">
        <p14:creationId xmlns:p14="http://schemas.microsoft.com/office/powerpoint/2010/main" val="1647182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750351" y="289060"/>
            <a:ext cx="6174555" cy="6186309"/>
          </a:xfrm>
          <a:prstGeom prst="rect">
            <a:avLst/>
          </a:prstGeom>
          <a:solidFill>
            <a:schemeClr val="bg1"/>
          </a:solidFill>
        </p:spPr>
        <p:txBody>
          <a:bodyPr wrap="square">
            <a:spAutoFit/>
          </a:bodyPr>
          <a:lstStyle/>
          <a:p>
            <a:pPr algn="just"/>
            <a:r>
              <a:rPr lang="es-ES" sz="2000" dirty="0"/>
              <a:t>Y sin embargo, tenemos que leer la Biblia entera, y los evangelios, tal como son, no como a nosotros nos gustaría que fueran. </a:t>
            </a:r>
          </a:p>
          <a:p>
            <a:pPr algn="just"/>
            <a:endParaRPr lang="es-ES" sz="2000" dirty="0"/>
          </a:p>
          <a:p>
            <a:pPr algn="just"/>
            <a:r>
              <a:rPr lang="es-ES" sz="2000" b="1" dirty="0">
                <a:solidFill>
                  <a:srgbClr val="FF0000"/>
                </a:solidFill>
              </a:rPr>
              <a:t>Lo "histórico" y lo "real" para nosotros son lo mismo. Para la Biblia, no. Lo "histórico" apenas tiene importancia, salvo porque ahí se puede manifestar lo real, lo que sucede sin que los ojos lo vean.</a:t>
            </a:r>
          </a:p>
          <a:p>
            <a:pPr algn="just"/>
            <a:endParaRPr lang="es-ES" sz="2000" dirty="0"/>
          </a:p>
          <a:p>
            <a:pPr algn="just"/>
            <a:r>
              <a:rPr lang="es-ES" sz="2800" b="1" dirty="0">
                <a:solidFill>
                  <a:srgbClr val="00B0F0"/>
                </a:solidFill>
              </a:rPr>
              <a:t>El texto nos está mostrando "la realidad de Jesús", </a:t>
            </a:r>
            <a:r>
              <a:rPr lang="es-ES" sz="2000" dirty="0"/>
              <a:t>tal como la captan Pedro, Santiago y Juan, que son los tres jefes más importantes de la comunidad de Jerusalén después de la Resurrección. Jesús es "el Hijo amado, el predilecto". </a:t>
            </a:r>
          </a:p>
          <a:p>
            <a:pPr algn="just"/>
            <a:endParaRPr lang="es-ES" sz="2000" dirty="0"/>
          </a:p>
          <a:p>
            <a:pPr algn="just"/>
            <a:r>
              <a:rPr lang="es-ES" sz="2000" b="1" dirty="0">
                <a:solidFill>
                  <a:srgbClr val="00B0F0"/>
                </a:solidFill>
              </a:rPr>
              <a:t>Y debemos recordar que ellos no "entendieron" a Jesús hasta después de la experiencia Pascual, que es cuando se escribe el relato. Por tanto, lo que sucedió está interpretado por la fe.</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84" y="289060"/>
            <a:ext cx="5379367" cy="6247864"/>
          </a:xfrm>
          <a:prstGeom prst="rect">
            <a:avLst/>
          </a:prstGeom>
        </p:spPr>
      </p:pic>
    </p:spTree>
    <p:extLst>
      <p:ext uri="{BB962C8B-B14F-4D97-AF65-F5344CB8AC3E}">
        <p14:creationId xmlns:p14="http://schemas.microsoft.com/office/powerpoint/2010/main" val="1465485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110" y="487024"/>
            <a:ext cx="6127422" cy="5816977"/>
          </a:xfrm>
          <a:prstGeom prst="rect">
            <a:avLst/>
          </a:prstGeom>
          <a:solidFill>
            <a:schemeClr val="bg1"/>
          </a:solidFill>
        </p:spPr>
        <p:txBody>
          <a:bodyPr wrap="square">
            <a:spAutoFit/>
          </a:bodyPr>
          <a:lstStyle/>
          <a:p>
            <a:pPr algn="just"/>
            <a:r>
              <a:rPr lang="es-ES" sz="2400" dirty="0"/>
              <a:t>Esto es lo que muestran </a:t>
            </a:r>
            <a:r>
              <a:rPr lang="es-ES" sz="2400" b="1" dirty="0"/>
              <a:t>todos los símbolos acumulados en el texto: </a:t>
            </a:r>
            <a:r>
              <a:rPr lang="es-ES" sz="2400" b="1" dirty="0">
                <a:solidFill>
                  <a:srgbClr val="FF0000"/>
                </a:solidFill>
              </a:rPr>
              <a:t>el monte</a:t>
            </a:r>
            <a:r>
              <a:rPr lang="es-ES" sz="2400" dirty="0"/>
              <a:t>, lugar de la manifestación de Dios, como el Sinaí: </a:t>
            </a:r>
            <a:r>
              <a:rPr lang="es-ES" sz="2400" b="1" dirty="0">
                <a:solidFill>
                  <a:srgbClr val="FF0000"/>
                </a:solidFill>
              </a:rPr>
              <a:t>la manifestación de su condición </a:t>
            </a:r>
            <a:r>
              <a:rPr lang="es-ES" sz="2400" dirty="0"/>
              <a:t>por el resplandor de su rostro y sus vestidos: </a:t>
            </a:r>
            <a:r>
              <a:rPr lang="es-ES" sz="2400" b="1" dirty="0">
                <a:solidFill>
                  <a:srgbClr val="FF0000"/>
                </a:solidFill>
              </a:rPr>
              <a:t>Moisés y Elías</a:t>
            </a:r>
            <a:r>
              <a:rPr lang="es-ES" sz="2400" dirty="0"/>
              <a:t>, los dos personajes que experimentaron a Dios en la cumbre del Sinaí, el fundador del Pueblo y el primer Profeta: </a:t>
            </a:r>
            <a:r>
              <a:rPr lang="es-ES" sz="2400" b="1" dirty="0">
                <a:solidFill>
                  <a:srgbClr val="FF0000"/>
                </a:solidFill>
              </a:rPr>
              <a:t>la voz del Señor</a:t>
            </a:r>
            <a:r>
              <a:rPr lang="es-ES" sz="2400" dirty="0"/>
              <a:t>, manifestada desde la nube, como en el monte Sinaí.</a:t>
            </a:r>
          </a:p>
          <a:p>
            <a:pPr algn="just"/>
            <a:endParaRPr lang="es-ES" sz="2400" dirty="0"/>
          </a:p>
          <a:p>
            <a:pPr algn="just"/>
            <a:r>
              <a:rPr lang="es-ES" sz="2400" b="1" dirty="0">
                <a:solidFill>
                  <a:srgbClr val="0070C0"/>
                </a:solidFill>
              </a:rPr>
              <a:t>Es un texto formidablemente simbólico: </a:t>
            </a:r>
            <a:r>
              <a:rPr lang="es-ES" sz="2400" dirty="0"/>
              <a:t>todo el Antiguo Testamento confluye en él. </a:t>
            </a:r>
            <a:r>
              <a:rPr lang="es-ES" sz="2000" b="1" dirty="0"/>
              <a:t>Nos recuerda bastante al relato del bautismo de Jesús, en el que también se interpreta el suceso desde la fe, usando símbolos muy parecidos</a:t>
            </a:r>
            <a:endParaRPr lang="es-ES" sz="2400"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6532" y="487024"/>
            <a:ext cx="5624464" cy="5816977"/>
          </a:xfrm>
          <a:prstGeom prst="rect">
            <a:avLst/>
          </a:prstGeom>
        </p:spPr>
      </p:pic>
    </p:spTree>
    <p:extLst>
      <p:ext uri="{BB962C8B-B14F-4D97-AF65-F5344CB8AC3E}">
        <p14:creationId xmlns:p14="http://schemas.microsoft.com/office/powerpoint/2010/main" val="1363338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7964" y="175939"/>
            <a:ext cx="6249970" cy="6432530"/>
          </a:xfrm>
          <a:prstGeom prst="rect">
            <a:avLst/>
          </a:prstGeom>
          <a:solidFill>
            <a:schemeClr val="bg1"/>
          </a:solidFill>
        </p:spPr>
        <p:txBody>
          <a:bodyPr wrap="square">
            <a:spAutoFit/>
          </a:bodyPr>
          <a:lstStyle/>
          <a:p>
            <a:pPr algn="just"/>
            <a:r>
              <a:rPr lang="es-ES" sz="2800" b="1" dirty="0">
                <a:solidFill>
                  <a:srgbClr val="FF0000"/>
                </a:solidFill>
              </a:rPr>
              <a:t>El sentido del texto es doble: </a:t>
            </a:r>
          </a:p>
          <a:p>
            <a:pPr algn="just"/>
            <a:endParaRPr lang="es-ES" sz="2000" dirty="0"/>
          </a:p>
          <a:p>
            <a:pPr algn="just"/>
            <a:r>
              <a:rPr lang="es-ES" sz="2000" dirty="0"/>
              <a:t>por una parte</a:t>
            </a:r>
            <a:r>
              <a:rPr lang="es-ES" sz="2000" b="1" dirty="0">
                <a:solidFill>
                  <a:srgbClr val="FF0000"/>
                </a:solidFill>
              </a:rPr>
              <a:t>, muestra "lo que hay en Jesús". </a:t>
            </a:r>
          </a:p>
          <a:p>
            <a:pPr algn="just"/>
            <a:endParaRPr lang="es-ES" sz="2000" b="1" dirty="0">
              <a:solidFill>
                <a:srgbClr val="FF0000"/>
              </a:solidFill>
            </a:endParaRPr>
          </a:p>
          <a:p>
            <a:pPr algn="just"/>
            <a:r>
              <a:rPr lang="es-ES" sz="2800" b="1" dirty="0">
                <a:solidFill>
                  <a:srgbClr val="0070C0"/>
                </a:solidFill>
              </a:rPr>
              <a:t>En Jesús hay mucho más de lo que se ve. </a:t>
            </a:r>
          </a:p>
          <a:p>
            <a:pPr algn="just"/>
            <a:endParaRPr lang="es-ES" sz="2000" dirty="0"/>
          </a:p>
          <a:p>
            <a:pPr algn="just"/>
            <a:r>
              <a:rPr lang="es-ES" sz="2000" b="1" dirty="0">
                <a:solidFill>
                  <a:srgbClr val="0070C0"/>
                </a:solidFill>
              </a:rPr>
              <a:t>En él está el Espíritu, el mismo de los Profetas, </a:t>
            </a:r>
          </a:p>
          <a:p>
            <a:pPr algn="just"/>
            <a:r>
              <a:rPr lang="es-ES" sz="2000" b="1" dirty="0">
                <a:solidFill>
                  <a:srgbClr val="0070C0"/>
                </a:solidFill>
              </a:rPr>
              <a:t>el mismo de Moisés, que le hace Hijo Predilecto. </a:t>
            </a:r>
          </a:p>
          <a:p>
            <a:pPr algn="just"/>
            <a:endParaRPr lang="es-ES" sz="2000" b="1" dirty="0">
              <a:solidFill>
                <a:srgbClr val="FF0000"/>
              </a:solidFill>
            </a:endParaRPr>
          </a:p>
          <a:p>
            <a:pPr algn="just"/>
            <a:r>
              <a:rPr lang="es-ES" sz="3600" b="1" dirty="0">
                <a:solidFill>
                  <a:srgbClr val="FF0000"/>
                </a:solidFill>
              </a:rPr>
              <a:t>Por eso, hay que escucharle.</a:t>
            </a:r>
          </a:p>
          <a:p>
            <a:pPr algn="just"/>
            <a:endParaRPr lang="es-ES" sz="3600" b="1" dirty="0">
              <a:solidFill>
                <a:srgbClr val="FF0000"/>
              </a:solidFill>
            </a:endParaRPr>
          </a:p>
          <a:p>
            <a:pPr algn="just"/>
            <a:endParaRPr lang="es-ES" sz="3600" b="1" dirty="0">
              <a:solidFill>
                <a:srgbClr val="FF0000"/>
              </a:solidFill>
            </a:endParaRPr>
          </a:p>
          <a:p>
            <a:pPr algn="just"/>
            <a:endParaRPr lang="es-ES" sz="3600" b="1" dirty="0">
              <a:solidFill>
                <a:srgbClr val="FF0000"/>
              </a:solidFill>
            </a:endParaRPr>
          </a:p>
          <a:p>
            <a:pPr algn="just"/>
            <a:endParaRPr lang="es-ES" sz="3600" b="1" dirty="0">
              <a:solidFill>
                <a:srgbClr val="FF0000"/>
              </a:solidFill>
            </a:endParaRPr>
          </a:p>
          <a:p>
            <a:pPr algn="just"/>
            <a:endParaRPr lang="es-ES" sz="3600" b="1" dirty="0">
              <a:solidFill>
                <a:srgbClr val="FF0000"/>
              </a:solidFill>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7934" y="175940"/>
            <a:ext cx="5533534" cy="6432530"/>
          </a:xfrm>
          <a:prstGeom prst="rect">
            <a:avLst/>
          </a:prstGeom>
        </p:spPr>
      </p:pic>
    </p:spTree>
    <p:extLst>
      <p:ext uri="{BB962C8B-B14F-4D97-AF65-F5344CB8AC3E}">
        <p14:creationId xmlns:p14="http://schemas.microsoft.com/office/powerpoint/2010/main" val="3148841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7073" y="402184"/>
            <a:ext cx="5433079" cy="6001643"/>
          </a:xfrm>
          <a:prstGeom prst="rect">
            <a:avLst/>
          </a:prstGeom>
          <a:solidFill>
            <a:schemeClr val="bg1"/>
          </a:solidFill>
        </p:spPr>
        <p:txBody>
          <a:bodyPr wrap="square">
            <a:spAutoFit/>
          </a:bodyPr>
          <a:lstStyle/>
          <a:p>
            <a:pPr algn="just"/>
            <a:r>
              <a:rPr lang="es-ES" sz="2400" b="1" dirty="0">
                <a:solidFill>
                  <a:srgbClr val="FF0000"/>
                </a:solidFill>
              </a:rPr>
              <a:t>Por otra parte, </a:t>
            </a:r>
            <a:r>
              <a:rPr lang="es-ES" sz="2400" dirty="0">
                <a:solidFill>
                  <a:srgbClr val="FF0000"/>
                </a:solidFill>
              </a:rPr>
              <a:t>está mostrando lo que hay dentro de lo que nosotros llamamos la realidad: el mundo de lo divino, que no es visible, pero es lo más importante de lo real. </a:t>
            </a:r>
          </a:p>
          <a:p>
            <a:pPr algn="just"/>
            <a:endParaRPr lang="es-ES" sz="2400" dirty="0"/>
          </a:p>
          <a:p>
            <a:pPr algn="just"/>
            <a:r>
              <a:rPr lang="es-ES" sz="2400" b="1" dirty="0">
                <a:solidFill>
                  <a:srgbClr val="0070C0"/>
                </a:solidFill>
              </a:rPr>
              <a:t>Con este texto entendemos que la muerte de Jesús es su paso a la Realidad definitiva, su salida de esta realidad provisional, de esta tierra.</a:t>
            </a:r>
          </a:p>
          <a:p>
            <a:pPr algn="just"/>
            <a:endParaRPr lang="es-ES" sz="2400" b="1" dirty="0">
              <a:solidFill>
                <a:srgbClr val="0070C0"/>
              </a:solidFill>
            </a:endParaRPr>
          </a:p>
          <a:p>
            <a:pPr algn="just"/>
            <a:r>
              <a:rPr lang="es-ES" sz="2400" b="1" dirty="0">
                <a:solidFill>
                  <a:srgbClr val="0070C0"/>
                </a:solidFill>
              </a:rPr>
              <a:t>Y la resurrección muestra la realidad definitiva de Jesús, después de triunfar de la muerte y de la condición humana que nosotros conocemos.</a:t>
            </a:r>
          </a:p>
          <a:p>
            <a:pPr algn="just"/>
            <a:endParaRPr lang="es-ES" sz="2400" b="1" dirty="0">
              <a:solidFill>
                <a:srgbClr val="0070C0"/>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152" y="402184"/>
            <a:ext cx="6076950" cy="6001643"/>
          </a:xfrm>
          <a:prstGeom prst="rect">
            <a:avLst/>
          </a:prstGeom>
        </p:spPr>
      </p:pic>
    </p:spTree>
    <p:extLst>
      <p:ext uri="{BB962C8B-B14F-4D97-AF65-F5344CB8AC3E}">
        <p14:creationId xmlns:p14="http://schemas.microsoft.com/office/powerpoint/2010/main" val="147070782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2249</TotalTime>
  <Words>2144</Words>
  <Application>Microsoft Office PowerPoint</Application>
  <PresentationFormat>Panorámica</PresentationFormat>
  <Paragraphs>111</Paragraphs>
  <Slides>22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Agent Orange</vt:lpstr>
      <vt:lpstr>Arial</vt:lpstr>
      <vt:lpstr>Arial Black</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 GIL NACHER</dc:creator>
  <cp:lastModifiedBy>JAVIER GIL NACHER</cp:lastModifiedBy>
  <cp:revision>258</cp:revision>
  <dcterms:created xsi:type="dcterms:W3CDTF">2016-10-02T05:26:12Z</dcterms:created>
  <dcterms:modified xsi:type="dcterms:W3CDTF">2017-03-08T09:33:34Z</dcterms:modified>
</cp:coreProperties>
</file>