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9" r:id="rId3"/>
    <p:sldId id="319" r:id="rId4"/>
    <p:sldId id="320" r:id="rId5"/>
    <p:sldId id="321" r:id="rId6"/>
    <p:sldId id="280" r:id="rId7"/>
    <p:sldId id="316" r:id="rId8"/>
    <p:sldId id="281" r:id="rId9"/>
    <p:sldId id="307" r:id="rId10"/>
    <p:sldId id="322" r:id="rId11"/>
    <p:sldId id="323" r:id="rId12"/>
    <p:sldId id="260" r:id="rId13"/>
    <p:sldId id="318" r:id="rId14"/>
    <p:sldId id="291" r:id="rId15"/>
    <p:sldId id="324" r:id="rId16"/>
    <p:sldId id="325" r:id="rId17"/>
    <p:sldId id="302" r:id="rId18"/>
    <p:sldId id="266" r:id="rId19"/>
    <p:sldId id="292" r:id="rId20"/>
    <p:sldId id="267" r:id="rId21"/>
    <p:sldId id="269" r:id="rId22"/>
    <p:sldId id="270" r:id="rId23"/>
    <p:sldId id="326" r:id="rId24"/>
    <p:sldId id="271" r:id="rId25"/>
    <p:sldId id="272" r:id="rId26"/>
    <p:sldId id="313" r:id="rId27"/>
    <p:sldId id="314" r:id="rId28"/>
    <p:sldId id="315" r:id="rId2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72"/>
      </p:cViewPr>
      <p:guideLst/>
    </p:cSldViewPr>
  </p:slideViewPr>
  <p:notesTextViewPr>
    <p:cViewPr>
      <p:scale>
        <a:sx n="1" d="1"/>
        <a:sy n="1" d="1"/>
      </p:scale>
      <p:origin x="0" y="0"/>
    </p:cViewPr>
  </p:notesTextViewPr>
  <p:sorterViewPr>
    <p:cViewPr>
      <p:scale>
        <a:sx n="100" d="100"/>
        <a:sy n="100" d="100"/>
      </p:scale>
      <p:origin x="0" y="-68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233A94B5-7D72-4776-8785-681728A5461F}" type="datetimeFigureOut">
              <a:rPr lang="es-ES" smtClean="0"/>
              <a:t>15/03/2017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3798979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233A94B5-7D72-4776-8785-681728A5461F}" type="datetimeFigureOut">
              <a:rPr lang="es-ES" smtClean="0"/>
              <a:t>15/03/2017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3084566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233A94B5-7D72-4776-8785-681728A5461F}" type="datetimeFigureOut">
              <a:rPr lang="es-ES" smtClean="0"/>
              <a:t>15/03/2017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2308531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233A94B5-7D72-4776-8785-681728A5461F}" type="datetimeFigureOut">
              <a:rPr lang="es-ES" smtClean="0"/>
              <a:t>15/03/2017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1838927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233A94B5-7D72-4776-8785-681728A5461F}" type="datetimeFigureOut">
              <a:rPr lang="es-ES" smtClean="0"/>
              <a:t>15/03/2017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192690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233A94B5-7D72-4776-8785-681728A5461F}" type="datetimeFigureOut">
              <a:rPr lang="es-ES" smtClean="0"/>
              <a:t>15/03/2017</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683823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233A94B5-7D72-4776-8785-681728A5461F}" type="datetimeFigureOut">
              <a:rPr lang="es-ES" smtClean="0"/>
              <a:t>15/03/2017</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21450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233A94B5-7D72-4776-8785-681728A5461F}" type="datetimeFigureOut">
              <a:rPr lang="es-ES" smtClean="0"/>
              <a:t>15/03/2017</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2722676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33A94B5-7D72-4776-8785-681728A5461F}" type="datetimeFigureOut">
              <a:rPr lang="es-ES" smtClean="0"/>
              <a:t>15/03/2017</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1598649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233A94B5-7D72-4776-8785-681728A5461F}" type="datetimeFigureOut">
              <a:rPr lang="es-ES" smtClean="0"/>
              <a:t>15/03/2017</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707979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233A94B5-7D72-4776-8785-681728A5461F}" type="datetimeFigureOut">
              <a:rPr lang="es-ES" smtClean="0"/>
              <a:t>15/03/2017</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3828564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9000" b="-39000"/>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3A94B5-7D72-4776-8785-681728A5461F}" type="datetimeFigureOut">
              <a:rPr lang="es-ES" smtClean="0"/>
              <a:t>15/03/2017</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720C8-14C5-4B8F-BE0B-9AD3C43D8948}" type="slidenum">
              <a:rPr lang="es-ES" smtClean="0"/>
              <a:t>‹Nº›</a:t>
            </a:fld>
            <a:endParaRPr lang="es-ES" dirty="0"/>
          </a:p>
        </p:txBody>
      </p:sp>
    </p:spTree>
    <p:extLst>
      <p:ext uri="{BB962C8B-B14F-4D97-AF65-F5344CB8AC3E}">
        <p14:creationId xmlns:p14="http://schemas.microsoft.com/office/powerpoint/2010/main" val="4185975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pastoralsj.org/" TargetMode="External"/><Relationship Id="rId2" Type="http://schemas.openxmlformats.org/officeDocument/2006/relationships/hyperlink" Target="https://www.youtube.com/watch?v=UIUm5PIhXQ0" TargetMode="External"/><Relationship Id="rId1" Type="http://schemas.openxmlformats.org/officeDocument/2006/relationships/slideLayout" Target="../slideLayouts/slideLayout7.xml"/><Relationship Id="rId4" Type="http://schemas.openxmlformats.org/officeDocument/2006/relationships/hyperlink" Target="http://www.feadulta.com/es/"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hyperlink" Target="https://es.slideshare.net/luisjakun/ministerio-de-jess-en-samaria"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3485" y="173672"/>
            <a:ext cx="6798754" cy="6521768"/>
          </a:xfrm>
          <a:prstGeom prst="rect">
            <a:avLst/>
          </a:prstGeom>
        </p:spPr>
      </p:pic>
    </p:spTree>
    <p:extLst>
      <p:ext uri="{BB962C8B-B14F-4D97-AF65-F5344CB8AC3E}">
        <p14:creationId xmlns:p14="http://schemas.microsoft.com/office/powerpoint/2010/main" val="2613877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9110" y="249280"/>
            <a:ext cx="5636474" cy="6186309"/>
          </a:xfrm>
          <a:prstGeom prst="rect">
            <a:avLst/>
          </a:prstGeom>
          <a:solidFill>
            <a:schemeClr val="bg1"/>
          </a:solidFill>
        </p:spPr>
        <p:txBody>
          <a:bodyPr wrap="square">
            <a:spAutoFit/>
          </a:bodyPr>
          <a:lstStyle/>
          <a:p>
            <a:pPr algn="just"/>
            <a:r>
              <a:rPr lang="es-ES" dirty="0">
                <a:solidFill>
                  <a:srgbClr val="FF0000"/>
                </a:solidFill>
              </a:rPr>
              <a:t>El agua-Espíritu que promete Jesús, se convierte en manantial que continuamente da vida.</a:t>
            </a:r>
          </a:p>
          <a:p>
            <a:pPr algn="just"/>
            <a:endParaRPr lang="es-ES" dirty="0"/>
          </a:p>
          <a:p>
            <a:pPr algn="just"/>
            <a:r>
              <a:rPr lang="es-ES" dirty="0"/>
              <a:t>Así desarrolla a cada humano desde su dimensión personal. </a:t>
            </a:r>
            <a:r>
              <a:rPr lang="es-ES" b="1" dirty="0">
                <a:solidFill>
                  <a:srgbClr val="FF0000"/>
                </a:solidFill>
              </a:rPr>
              <a:t>No se trata de añadidos externos (Ley). La Ley despersonali­za, el Espíritu es siempre </a:t>
            </a:r>
            <a:r>
              <a:rPr lang="es-ES" b="1" dirty="0" err="1">
                <a:solidFill>
                  <a:srgbClr val="FF0000"/>
                </a:solidFill>
              </a:rPr>
              <a:t>personalizante</a:t>
            </a:r>
            <a:r>
              <a:rPr lang="es-ES" b="1" dirty="0">
                <a:solidFill>
                  <a:srgbClr val="FF0000"/>
                </a:solidFill>
              </a:rPr>
              <a:t>.</a:t>
            </a:r>
          </a:p>
          <a:p>
            <a:pPr algn="just"/>
            <a:endParaRPr lang="es-ES" dirty="0"/>
          </a:p>
          <a:p>
            <a:pPr algn="just"/>
            <a:r>
              <a:rPr lang="es-ES" dirty="0"/>
              <a:t>El Hombre recibe Vida en su raíz misma, en lo profundo de su ser, no por acomodarse a normas externas. Su fuerza "salta", es garantía de plenitud.</a:t>
            </a:r>
          </a:p>
          <a:p>
            <a:pPr algn="just"/>
            <a:r>
              <a:rPr lang="es-ES" dirty="0"/>
              <a:t>Siendo en todos y cada uno la misma agua, es creadora de unidad-amor.</a:t>
            </a:r>
          </a:p>
          <a:p>
            <a:pPr algn="just"/>
            <a:r>
              <a:rPr lang="es-ES" b="1" dirty="0">
                <a:solidFill>
                  <a:srgbClr val="0070C0"/>
                </a:solidFill>
              </a:rPr>
              <a:t>Como el agua necesaria para la vida hay que extraerla de lo hondo de la tierra, el agua del Espíritu hay que sacarla de lo hondo de uno mismo.</a:t>
            </a:r>
          </a:p>
          <a:p>
            <a:pPr algn="just"/>
            <a:endParaRPr lang="es-ES" b="1" dirty="0">
              <a:solidFill>
                <a:srgbClr val="0070C0"/>
              </a:solidFill>
            </a:endParaRPr>
          </a:p>
          <a:p>
            <a:pPr algn="just"/>
            <a:r>
              <a:rPr lang="es-ES" b="1" dirty="0"/>
              <a:t>La mujer sabe lo que cuesta sacar agua del pozo y la insatisfacción que produce, porque tiene que venir cada día a sacarla. </a:t>
            </a:r>
            <a:r>
              <a:rPr lang="es-ES" b="1" dirty="0">
                <a:solidFill>
                  <a:srgbClr val="FF0000"/>
                </a:solidFill>
              </a:rPr>
              <a:t>Aunque no comprende bien cómo puede realizarse, se abre al don que le promete Jesús porque responde a su anhelo más íntimo.</a:t>
            </a:r>
          </a:p>
          <a:p>
            <a:pPr algn="just"/>
            <a:r>
              <a:rPr lang="es-ES" dirty="0"/>
              <a:t>.</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5584" y="249279"/>
            <a:ext cx="6057418" cy="6186309"/>
          </a:xfrm>
          <a:prstGeom prst="rect">
            <a:avLst/>
          </a:prstGeom>
        </p:spPr>
      </p:pic>
    </p:spTree>
    <p:extLst>
      <p:ext uri="{BB962C8B-B14F-4D97-AF65-F5344CB8AC3E}">
        <p14:creationId xmlns:p14="http://schemas.microsoft.com/office/powerpoint/2010/main" val="936691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9110" y="249280"/>
            <a:ext cx="11726378" cy="3139321"/>
          </a:xfrm>
          <a:prstGeom prst="rect">
            <a:avLst/>
          </a:prstGeom>
          <a:solidFill>
            <a:schemeClr val="bg1"/>
          </a:solidFill>
        </p:spPr>
        <p:txBody>
          <a:bodyPr wrap="square">
            <a:spAutoFit/>
          </a:bodyPr>
          <a:lstStyle/>
          <a:p>
            <a:pPr algn="just"/>
            <a:r>
              <a:rPr lang="es-ES" b="1" dirty="0"/>
              <a:t>El sentido de los versículos, que se refieren a los maridos, hay que buscarlo en el trasfondo profético, que nos lleva a la infiel relación de Samaría con Dios. </a:t>
            </a:r>
            <a:r>
              <a:rPr lang="es-ES" dirty="0">
                <a:solidFill>
                  <a:srgbClr val="FF0000"/>
                </a:solidFill>
              </a:rPr>
              <a:t>En Os 1,2 la prostituta y en Os 3,1 la adúltera, son la imagen del reino de Israel que tenía a Samaría como capital. Su prostitución consistía en haber abandonado al verdadero Dios.</a:t>
            </a:r>
          </a:p>
          <a:p>
            <a:pPr algn="just"/>
            <a:endParaRPr lang="es-ES" sz="700" dirty="0"/>
          </a:p>
          <a:p>
            <a:pPr algn="just"/>
            <a:r>
              <a:rPr lang="es-ES" dirty="0"/>
              <a:t>En este caso </a:t>
            </a:r>
            <a:r>
              <a:rPr lang="es-ES" b="1" dirty="0">
                <a:solidFill>
                  <a:srgbClr val="FF0000"/>
                </a:solidFill>
              </a:rPr>
              <a:t>el número cinco</a:t>
            </a:r>
            <a:r>
              <a:rPr lang="es-ES" dirty="0"/>
              <a:t> tiene un profundo simbolismo:</a:t>
            </a:r>
          </a:p>
          <a:p>
            <a:pPr lvl="1" algn="just"/>
            <a:r>
              <a:rPr lang="es-ES" dirty="0"/>
              <a:t>a) Los samaritanos admitían sólo los 5 libros del Pentateuco.</a:t>
            </a:r>
          </a:p>
          <a:p>
            <a:pPr lvl="1" algn="just"/>
            <a:r>
              <a:rPr lang="es-ES" dirty="0"/>
              <a:t>b) Los colonos traídos por los asirios eran de 5 ciudades.</a:t>
            </a:r>
          </a:p>
          <a:p>
            <a:pPr lvl="1" algn="just"/>
            <a:r>
              <a:rPr lang="es-ES" dirty="0"/>
              <a:t>c) En 2 Re 17,24 se mencionan 5 ermitas en el territorio de Samaría.</a:t>
            </a:r>
          </a:p>
          <a:p>
            <a:pPr algn="just"/>
            <a:endParaRPr lang="es-ES" sz="500" dirty="0"/>
          </a:p>
          <a:p>
            <a:pPr algn="just"/>
            <a:r>
              <a:rPr lang="es-ES" dirty="0">
                <a:solidFill>
                  <a:srgbClr val="FF0000"/>
                </a:solidFill>
              </a:rPr>
              <a:t>En hebreo se usaba el termino "</a:t>
            </a:r>
            <a:r>
              <a:rPr lang="es-ES" dirty="0" err="1">
                <a:solidFill>
                  <a:srgbClr val="FF0000"/>
                </a:solidFill>
              </a:rPr>
              <a:t>Ba´al</a:t>
            </a:r>
            <a:r>
              <a:rPr lang="es-ES" dirty="0">
                <a:solidFill>
                  <a:srgbClr val="FF0000"/>
                </a:solidFill>
              </a:rPr>
              <a:t>" (dueño, señor) </a:t>
            </a:r>
            <a:r>
              <a:rPr lang="es-ES" dirty="0"/>
              <a:t>para designar al esposo, pero era también el nombre de una divinidad pagana. El simbolismo es claro. La mujer que representa a Samaría ha tenido cinco dioses, y el que tiene ahora (Yahvé) al compartirlo, es espurio y tampoco es su (</a:t>
            </a:r>
            <a:r>
              <a:rPr lang="es-ES" dirty="0" err="1"/>
              <a:t>Ba´al</a:t>
            </a:r>
            <a:r>
              <a:rPr lang="es-ES" dirty="0"/>
              <a:t>). Esta es otra de las claves del relato.</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7808" y="3268979"/>
            <a:ext cx="6297168" cy="3542157"/>
          </a:xfrm>
          <a:prstGeom prst="rect">
            <a:avLst/>
          </a:prstGeom>
        </p:spPr>
      </p:pic>
    </p:spTree>
    <p:extLst>
      <p:ext uri="{BB962C8B-B14F-4D97-AF65-F5344CB8AC3E}">
        <p14:creationId xmlns:p14="http://schemas.microsoft.com/office/powerpoint/2010/main" val="2847322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93596" y="904791"/>
            <a:ext cx="10906813" cy="5632311"/>
          </a:xfrm>
          <a:prstGeom prst="rect">
            <a:avLst/>
          </a:prstGeom>
          <a:solidFill>
            <a:schemeClr val="bg1"/>
          </a:solidFill>
        </p:spPr>
        <p:txBody>
          <a:bodyPr wrap="square">
            <a:spAutoFit/>
          </a:bodyPr>
          <a:lstStyle/>
          <a:p>
            <a:pPr algn="just"/>
            <a:r>
              <a:rPr lang="es-ES" dirty="0"/>
              <a:t>[5] Así que llegó a una aldea de Samaría llamado </a:t>
            </a:r>
            <a:r>
              <a:rPr lang="es-ES" dirty="0" err="1"/>
              <a:t>Sicar</a:t>
            </a:r>
            <a:r>
              <a:rPr lang="es-ES" dirty="0"/>
              <a:t>, cerca del terreno que Jacob dio a su hijo José [6] --allí se encuentra el pozo de Jacob--. Jesús, cansado del camino, se sentó tranquilamente junto al pozo. Era mediodía. [7] Una mujer de Samaría llegó a sacar agua. Jesús le dice: ---Dame de beber [8] --los discípulos habían ido al pueblo a comprar comida. [9] Le responde la samaritana: ---Tú, que eres judío, ¿cómo pides de beber a una samaritana? --los judíos no se tratan con los samaritanos--. [10] Jesús le contestó: ---Si conocieras el don de Dios y quién es el que te pide de beber, tú le pedirías a él, y él te daría agua viva. [11] Le dice [la mujer]: ---Señor, no tienes cubo y el pozo es profundo, ¿de dónde sacas agua viva? [12] ¿Eres, acaso, más poderoso que nuestro padre Jacob, que nos legó este pozo, del que bebían él, sus hijos y sus rebaños? [13] Le contestó Jesús: ---El que bebe de esta agua vuelve a tener sed; [14] quien beba del agua que yo le daré no tendrá sed jamás, pues el agua que le daré se convertirá dentro de él en manantial que brota dando vida eterna. [15] Le dice la mujer: ---Señor, dame de esa agua, para que no tenga sed y no tenga que venir acá a sacarla. [16] Le dice: ---Ve, llama a tu marido y vuelve acá. [17] Le contestó la mujer: ---No tengo marido. Le dice Jesús: ---Tienes razón al decir que no tienes marido; [18] pues has tenido cinco hombres, y el de ahora tampoco es tu marido. En eso has dicho la verdad. [19] Le dice la mujer: ---Señor, veo que eres profeta. [20] Nuestros padres daban culto en este monte; vosotros en cambio decís que es en Jerusalén donde hay que dar culto. [21] Le dice Jesús: ---Créeme, mujer, llega la hora en que ni en este monte ni en Jerusalén se dará culto al Padre. [22] Vosotros dais culto a lo que desconocéis, nosotros damos culto a lo que conocemos; pues la salvación procede de los judíos. [23] Pero llega la hora, ya ha llegado, en que los que dan culto auténtico darán culto al Padre en espíritu y de verdad. Tal es el culto que busca el Padre. [24] Dios es Espíritu y los que le dan culto deben hacerlo en espíritu y de verdad. [25] Le dice la mujer: ---Sé que vendrá el Mesías --es decir, Cristo--. Cuando él venga, nos lo explicará todo. [26] Jesús le dice: ---Yo soy, el que habla contigo. </a:t>
            </a:r>
            <a:endParaRPr lang="es-ES" b="1" dirty="0">
              <a:solidFill>
                <a:srgbClr val="FF0000"/>
              </a:solidFill>
              <a:latin typeface="Arial" panose="020B0604020202020204" pitchFamily="34" charset="0"/>
              <a:cs typeface="Arial" panose="020B0604020202020204" pitchFamily="34" charset="0"/>
            </a:endParaRPr>
          </a:p>
        </p:txBody>
      </p:sp>
      <p:sp>
        <p:nvSpPr>
          <p:cNvPr id="5" name="CuadroTexto 4"/>
          <p:cNvSpPr txBox="1"/>
          <p:nvPr/>
        </p:nvSpPr>
        <p:spPr>
          <a:xfrm>
            <a:off x="693597" y="143965"/>
            <a:ext cx="10906812" cy="430887"/>
          </a:xfrm>
          <a:prstGeom prst="rect">
            <a:avLst/>
          </a:prstGeom>
          <a:solidFill>
            <a:schemeClr val="bg1"/>
          </a:solidFill>
        </p:spPr>
        <p:txBody>
          <a:bodyPr wrap="square" rtlCol="0">
            <a:spAutoFit/>
          </a:bodyPr>
          <a:lstStyle/>
          <a:p>
            <a:pPr algn="r"/>
            <a:r>
              <a:rPr lang="es-ES" sz="1600" dirty="0">
                <a:solidFill>
                  <a:srgbClr val="7030A0"/>
                </a:solidFill>
                <a:latin typeface="Arial Black" panose="020B0A04020102020204" pitchFamily="34" charset="0"/>
                <a:cs typeface="Agent Orange" panose="00000400000000000000" pitchFamily="2" charset="0"/>
              </a:rPr>
              <a:t>(19 DE MARZO 2017) </a:t>
            </a:r>
            <a:r>
              <a:rPr lang="es-ES" sz="2200" dirty="0">
                <a:solidFill>
                  <a:srgbClr val="7030A0"/>
                </a:solidFill>
                <a:latin typeface="Arial Black" panose="020B0A04020102020204" pitchFamily="34" charset="0"/>
                <a:cs typeface="Agent Orange" panose="00000400000000000000" pitchFamily="2" charset="0"/>
              </a:rPr>
              <a:t>III DOMINGO CUARESMA </a:t>
            </a:r>
            <a:r>
              <a:rPr lang="es-ES" dirty="0">
                <a:solidFill>
                  <a:srgbClr val="7030A0"/>
                </a:solidFill>
                <a:latin typeface="Arial Black" panose="020B0A04020102020204" pitchFamily="34" charset="0"/>
                <a:cs typeface="Agent Orange" panose="00000400000000000000" pitchFamily="2" charset="0"/>
              </a:rPr>
              <a:t>Ciclo A      </a:t>
            </a:r>
            <a:r>
              <a:rPr lang="es-ES" sz="1400" dirty="0" err="1">
                <a:solidFill>
                  <a:srgbClr val="7030A0"/>
                </a:solidFill>
                <a:latin typeface="Arial Black" panose="020B0A04020102020204" pitchFamily="34" charset="0"/>
                <a:cs typeface="Agent Orange" panose="00000400000000000000" pitchFamily="2" charset="0"/>
              </a:rPr>
              <a:t>Jn</a:t>
            </a:r>
            <a:r>
              <a:rPr lang="es-ES" dirty="0">
                <a:solidFill>
                  <a:srgbClr val="7030A0"/>
                </a:solidFill>
                <a:latin typeface="Arial Black" panose="020B0A04020102020204" pitchFamily="34" charset="0"/>
                <a:cs typeface="Agent Orange" panose="00000400000000000000" pitchFamily="2" charset="0"/>
              </a:rPr>
              <a:t> </a:t>
            </a:r>
            <a:r>
              <a:rPr lang="es-ES" sz="1400" dirty="0">
                <a:solidFill>
                  <a:srgbClr val="7030A0"/>
                </a:solidFill>
                <a:latin typeface="Arial Black" panose="020B0A04020102020204" pitchFamily="34" charset="0"/>
                <a:cs typeface="Agent Orange" panose="00000400000000000000" pitchFamily="2" charset="0"/>
              </a:rPr>
              <a:t>4, 5-42</a:t>
            </a:r>
            <a:endParaRPr lang="es-ES" sz="2000" dirty="0">
              <a:solidFill>
                <a:srgbClr val="7030A0"/>
              </a:solidFill>
              <a:latin typeface="Arial Black" panose="020B0A04020102020204" pitchFamily="34" charset="0"/>
              <a:cs typeface="Agent Orange" panose="00000400000000000000" pitchFamily="2"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4383" y="6295879"/>
            <a:ext cx="808199" cy="482445"/>
          </a:xfrm>
          <a:prstGeom prst="rect">
            <a:avLst/>
          </a:prstGeom>
        </p:spPr>
      </p:pic>
    </p:spTree>
    <p:extLst>
      <p:ext uri="{BB962C8B-B14F-4D97-AF65-F5344CB8AC3E}">
        <p14:creationId xmlns:p14="http://schemas.microsoft.com/office/powerpoint/2010/main" val="341108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93597" y="791669"/>
            <a:ext cx="10906813" cy="3970318"/>
          </a:xfrm>
          <a:prstGeom prst="rect">
            <a:avLst/>
          </a:prstGeom>
          <a:solidFill>
            <a:schemeClr val="bg1"/>
          </a:solidFill>
        </p:spPr>
        <p:txBody>
          <a:bodyPr wrap="square">
            <a:spAutoFit/>
          </a:bodyPr>
          <a:lstStyle/>
          <a:p>
            <a:pPr algn="just"/>
            <a:r>
              <a:rPr lang="es-ES" dirty="0"/>
              <a:t>[27] En esto llegaron sus discípulos y se maravillaron de verlo hablar con una mujer. Pero ninguno le preguntó qué buscaba o por qué hablaba con ella.[28] La mujer dejó el cántaro, se fue a la aldea y dijo a los vecinos: [29] ---Venid a ver un hombre que me ha contado todo lo que yo he hecho: ¿no será el Mesías? [30] Ellos salieron de la aldea y acudieron a él. [31] Entretanto los discípulos le rogaban: ---Rabí, come. [32] Él les dijo: ---Yo tengo un sustento que vosotros no conocéis. [33] Los discípulos comentaban: ---¿Le habrá traído alguien de comer? [34] Jesús les dice: ---Mi sustento es hacer la voluntad del que me envió y concluir su obra. [35] ¿No decís vosotros que faltan cuatro meses para la siega? Pues yo os digo: levantad la vista y observad los campos clareando ya para la cosecha. [36] El segador ya está recibiendo su salario y cosechando fruto para la vida eterna; así lo celebran sembrador y segador. [37] De ese modo se cumple el refrán: uno siembra y otro siega. [38] Yo os he enviado a cosechar donde no habéis trabajado. Otros han trabajado y vosotros habéis entrado a aprovecharos de sus trabajos. [39] En aquella aldea muchos creyeron en él por lo que había contado la mujer, afirmando que le había contado todo lo que ella había hecho. [40] Los samaritanos acudieron a él y le rogaban que se quedara con ellos. Se quedó allí dos días, [41] y muchos más creyeron en él, a causa de su palabra; [42] y decían a la mujer: ---Ya no creemos por lo que nos has contado, pues nosotros mismos hemos escuchado y sabemos que éste es realmente el salvador del mundo.</a:t>
            </a:r>
            <a:endParaRPr lang="es-ES" b="1" dirty="0">
              <a:solidFill>
                <a:srgbClr val="FF0000"/>
              </a:solidFill>
              <a:latin typeface="Arial" panose="020B0604020202020204" pitchFamily="34" charset="0"/>
              <a:cs typeface="Arial" panose="020B0604020202020204" pitchFamily="34" charset="0"/>
            </a:endParaRPr>
          </a:p>
        </p:txBody>
      </p:sp>
      <p:sp>
        <p:nvSpPr>
          <p:cNvPr id="5" name="CuadroTexto 4"/>
          <p:cNvSpPr txBox="1"/>
          <p:nvPr/>
        </p:nvSpPr>
        <p:spPr>
          <a:xfrm>
            <a:off x="693597" y="143965"/>
            <a:ext cx="10906812" cy="430887"/>
          </a:xfrm>
          <a:prstGeom prst="rect">
            <a:avLst/>
          </a:prstGeom>
          <a:solidFill>
            <a:schemeClr val="bg1"/>
          </a:solidFill>
        </p:spPr>
        <p:txBody>
          <a:bodyPr wrap="square" rtlCol="0">
            <a:spAutoFit/>
          </a:bodyPr>
          <a:lstStyle/>
          <a:p>
            <a:pPr algn="r"/>
            <a:r>
              <a:rPr lang="es-ES" sz="1600" dirty="0">
                <a:solidFill>
                  <a:srgbClr val="7030A0"/>
                </a:solidFill>
                <a:latin typeface="Arial Black" panose="020B0A04020102020204" pitchFamily="34" charset="0"/>
                <a:cs typeface="Agent Orange" panose="00000400000000000000" pitchFamily="2" charset="0"/>
              </a:rPr>
              <a:t>(19 DE MARZO 2017) </a:t>
            </a:r>
            <a:r>
              <a:rPr lang="es-ES" sz="2200" dirty="0">
                <a:solidFill>
                  <a:srgbClr val="7030A0"/>
                </a:solidFill>
                <a:latin typeface="Arial Black" panose="020B0A04020102020204" pitchFamily="34" charset="0"/>
                <a:cs typeface="Agent Orange" panose="00000400000000000000" pitchFamily="2" charset="0"/>
              </a:rPr>
              <a:t>III DOMINGO CUARESMA </a:t>
            </a:r>
            <a:r>
              <a:rPr lang="es-ES" dirty="0">
                <a:solidFill>
                  <a:srgbClr val="7030A0"/>
                </a:solidFill>
                <a:latin typeface="Arial Black" panose="020B0A04020102020204" pitchFamily="34" charset="0"/>
                <a:cs typeface="Agent Orange" panose="00000400000000000000" pitchFamily="2" charset="0"/>
              </a:rPr>
              <a:t>Ciclo A      </a:t>
            </a:r>
            <a:r>
              <a:rPr lang="es-ES" sz="1400" dirty="0" err="1">
                <a:solidFill>
                  <a:srgbClr val="7030A0"/>
                </a:solidFill>
                <a:latin typeface="Arial Black" panose="020B0A04020102020204" pitchFamily="34" charset="0"/>
                <a:cs typeface="Agent Orange" panose="00000400000000000000" pitchFamily="2" charset="0"/>
              </a:rPr>
              <a:t>Jn</a:t>
            </a:r>
            <a:r>
              <a:rPr lang="es-ES" dirty="0">
                <a:solidFill>
                  <a:srgbClr val="7030A0"/>
                </a:solidFill>
                <a:latin typeface="Arial Black" panose="020B0A04020102020204" pitchFamily="34" charset="0"/>
                <a:cs typeface="Agent Orange" panose="00000400000000000000" pitchFamily="2" charset="0"/>
              </a:rPr>
              <a:t> </a:t>
            </a:r>
            <a:r>
              <a:rPr lang="es-ES" sz="1400" dirty="0">
                <a:solidFill>
                  <a:srgbClr val="7030A0"/>
                </a:solidFill>
                <a:latin typeface="Arial Black" panose="020B0A04020102020204" pitchFamily="34" charset="0"/>
                <a:cs typeface="Agent Orange" panose="00000400000000000000" pitchFamily="2" charset="0"/>
              </a:rPr>
              <a:t>4, 5-42</a:t>
            </a:r>
            <a:endParaRPr lang="es-ES" sz="2000" dirty="0">
              <a:solidFill>
                <a:srgbClr val="7030A0"/>
              </a:solidFill>
              <a:latin typeface="Arial Black" panose="020B0A04020102020204" pitchFamily="34" charset="0"/>
              <a:cs typeface="Agent Orange" panose="00000400000000000000" pitchFamily="2" charset="0"/>
            </a:endParaRPr>
          </a:p>
        </p:txBody>
      </p:sp>
    </p:spTree>
    <p:extLst>
      <p:ext uri="{BB962C8B-B14F-4D97-AF65-F5344CB8AC3E}">
        <p14:creationId xmlns:p14="http://schemas.microsoft.com/office/powerpoint/2010/main" val="2011079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9159" y="274320"/>
            <a:ext cx="6024481" cy="6247864"/>
          </a:xfrm>
          <a:prstGeom prst="rect">
            <a:avLst/>
          </a:prstGeom>
          <a:solidFill>
            <a:schemeClr val="bg1"/>
          </a:solidFill>
        </p:spPr>
        <p:txBody>
          <a:bodyPr wrap="square">
            <a:spAutoFit/>
          </a:bodyPr>
          <a:lstStyle/>
          <a:p>
            <a:pPr algn="just"/>
            <a:r>
              <a:rPr lang="es-ES" sz="2000" dirty="0">
                <a:solidFill>
                  <a:srgbClr val="FF0000"/>
                </a:solidFill>
              </a:rPr>
              <a:t>Samaría la adúltera representada por la mujer, </a:t>
            </a:r>
            <a:r>
              <a:rPr lang="es-ES" sz="2000" dirty="0"/>
              <a:t>está insatisfecha con su pasado, descubre una posible solución en la propuesta de Jesús, pero antes, tiene que tomar conciencia de su infidelidad para poder superarla.</a:t>
            </a:r>
          </a:p>
          <a:p>
            <a:pPr algn="just"/>
            <a:endParaRPr lang="es-ES" sz="2000" dirty="0"/>
          </a:p>
          <a:p>
            <a:pPr algn="just"/>
            <a:r>
              <a:rPr lang="es-ES" sz="2000" dirty="0">
                <a:solidFill>
                  <a:srgbClr val="FF0000"/>
                </a:solidFill>
              </a:rPr>
              <a:t>Samaría se ha entregado a otros maridos-señores-dioses </a:t>
            </a:r>
            <a:r>
              <a:rPr lang="es-ES" sz="2000" dirty="0"/>
              <a:t>(</a:t>
            </a:r>
            <a:r>
              <a:rPr lang="es-ES" sz="2000" dirty="0" err="1"/>
              <a:t>ba´alim</a:t>
            </a:r>
            <a:r>
              <a:rPr lang="es-ES" sz="2000" dirty="0"/>
              <a:t>). Está pues alejada de Yahvé. </a:t>
            </a:r>
            <a:r>
              <a:rPr lang="es-ES" sz="2000" b="1" dirty="0">
                <a:solidFill>
                  <a:srgbClr val="0070C0"/>
                </a:solidFill>
              </a:rPr>
              <a:t>La única solución es recuperar su verdadero esposo (Dios). Os 2,18:</a:t>
            </a:r>
          </a:p>
          <a:p>
            <a:pPr algn="just"/>
            <a:endParaRPr lang="es-ES" sz="2000" dirty="0"/>
          </a:p>
          <a:p>
            <a:pPr algn="just"/>
            <a:r>
              <a:rPr lang="es-ES" sz="2000" dirty="0">
                <a:solidFill>
                  <a:srgbClr val="0070C0"/>
                </a:solidFill>
              </a:rPr>
              <a:t>"Aquel día... me llamarás esposo mío, ya no me llamarás </a:t>
            </a:r>
            <a:r>
              <a:rPr lang="es-ES" sz="2000" dirty="0" err="1">
                <a:solidFill>
                  <a:srgbClr val="0070C0"/>
                </a:solidFill>
              </a:rPr>
              <a:t>baal</a:t>
            </a:r>
            <a:r>
              <a:rPr lang="es-ES" sz="2000" dirty="0">
                <a:solidFill>
                  <a:srgbClr val="0070C0"/>
                </a:solidFill>
              </a:rPr>
              <a:t> mío. Le apartaré de la boca los nombres de los </a:t>
            </a:r>
            <a:r>
              <a:rPr lang="es-ES" sz="2000" dirty="0" err="1">
                <a:solidFill>
                  <a:srgbClr val="0070C0"/>
                </a:solidFill>
              </a:rPr>
              <a:t>baales</a:t>
            </a:r>
            <a:r>
              <a:rPr lang="es-ES" sz="2000" dirty="0">
                <a:solidFill>
                  <a:srgbClr val="0070C0"/>
                </a:solidFill>
              </a:rPr>
              <a:t>". </a:t>
            </a:r>
            <a:r>
              <a:rPr lang="es-ES" sz="2000" dirty="0">
                <a:solidFill>
                  <a:srgbClr val="FF0000"/>
                </a:solidFill>
              </a:rPr>
              <a:t>Jesús está diciendo a la mujer que su culto está prostituido, eso explica que ella pase más tarde al tema del templo.</a:t>
            </a:r>
          </a:p>
          <a:p>
            <a:pPr algn="just"/>
            <a:endParaRPr lang="es-ES" sz="2000" dirty="0"/>
          </a:p>
          <a:p>
            <a:pPr algn="just"/>
            <a:r>
              <a:rPr lang="es-ES" sz="2000" dirty="0">
                <a:solidFill>
                  <a:srgbClr val="0070C0"/>
                </a:solidFill>
              </a:rPr>
              <a:t>"No tengo marido". </a:t>
            </a:r>
            <a:r>
              <a:rPr lang="es-ES" sz="2000" dirty="0"/>
              <a:t>La mujer reconoce su situación. Pretendían dar culto al Dios de los judíos, pero al admitir otros dioses, en realidad habían roto con él. </a:t>
            </a:r>
            <a:r>
              <a:rPr lang="es-ES" sz="2000" b="1" dirty="0">
                <a:solidFill>
                  <a:srgbClr val="FF0000"/>
                </a:solidFill>
              </a:rPr>
              <a:t>En Jesús se personifica la actitud de Dios que no ha roto con ella, sino que la busca.</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3640" y="1353008"/>
            <a:ext cx="5733288" cy="4654600"/>
          </a:xfrm>
          <a:prstGeom prst="rect">
            <a:avLst/>
          </a:prstGeom>
        </p:spPr>
      </p:pic>
    </p:spTree>
    <p:extLst>
      <p:ext uri="{BB962C8B-B14F-4D97-AF65-F5344CB8AC3E}">
        <p14:creationId xmlns:p14="http://schemas.microsoft.com/office/powerpoint/2010/main" val="1092656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963303" y="109727"/>
            <a:ext cx="6024481" cy="6555641"/>
          </a:xfrm>
          <a:prstGeom prst="rect">
            <a:avLst/>
          </a:prstGeom>
          <a:solidFill>
            <a:schemeClr val="bg1"/>
          </a:solidFill>
        </p:spPr>
        <p:txBody>
          <a:bodyPr wrap="square">
            <a:spAutoFit/>
          </a:bodyPr>
          <a:lstStyle/>
          <a:p>
            <a:pPr algn="just"/>
            <a:r>
              <a:rPr lang="es-ES" sz="2000" dirty="0"/>
              <a:t>El agua tradicional (Ley) no había apagado la sed. La búsqueda les había llevado a la multiplicidad de maridos-señores-dioses. </a:t>
            </a:r>
            <a:r>
              <a:rPr lang="es-ES" sz="2000" b="1" dirty="0">
                <a:solidFill>
                  <a:srgbClr val="0070C0"/>
                </a:solidFill>
              </a:rPr>
              <a:t>El agua que da Jesús es el encuentro definitivo con el Dios verdadero.</a:t>
            </a:r>
          </a:p>
          <a:p>
            <a:pPr algn="just"/>
            <a:endParaRPr lang="es-ES" sz="2000" b="1" dirty="0">
              <a:solidFill>
                <a:srgbClr val="0070C0"/>
              </a:solidFill>
            </a:endParaRPr>
          </a:p>
          <a:p>
            <a:pPr algn="just"/>
            <a:r>
              <a:rPr lang="es-ES" sz="2000" b="1" dirty="0">
                <a:solidFill>
                  <a:srgbClr val="FF0000"/>
                </a:solidFill>
              </a:rPr>
              <a:t>La Samaritana descubre que Jesús es un profeta, </a:t>
            </a:r>
            <a:r>
              <a:rPr lang="es-ES" sz="2000" dirty="0">
                <a:solidFill>
                  <a:srgbClr val="FF0000"/>
                </a:solidFill>
              </a:rPr>
              <a:t>no porque le ha adivinado su vida, sino por la profundidad del planteamiento religioso. La imagen de profeta que tiene la mujer es la de (</a:t>
            </a:r>
            <a:r>
              <a:rPr lang="es-ES" sz="2000" dirty="0" err="1">
                <a:solidFill>
                  <a:srgbClr val="FF0000"/>
                </a:solidFill>
              </a:rPr>
              <a:t>Dt</a:t>
            </a:r>
            <a:r>
              <a:rPr lang="es-ES" sz="2000" dirty="0">
                <a:solidFill>
                  <a:srgbClr val="FF0000"/>
                </a:solidFill>
              </a:rPr>
              <a:t> 18,15) profeta semejante a Moisés (</a:t>
            </a:r>
            <a:r>
              <a:rPr lang="es-ES" sz="2000" dirty="0" err="1">
                <a:solidFill>
                  <a:srgbClr val="FF0000"/>
                </a:solidFill>
              </a:rPr>
              <a:t>Taheb</a:t>
            </a:r>
            <a:r>
              <a:rPr lang="es-ES" sz="2000" dirty="0">
                <a:solidFill>
                  <a:srgbClr val="FF0000"/>
                </a:solidFill>
              </a:rPr>
              <a:t>) que restauraría el verdadero culto.</a:t>
            </a:r>
          </a:p>
          <a:p>
            <a:pPr algn="just"/>
            <a:endParaRPr lang="es-ES" sz="2000" dirty="0"/>
          </a:p>
          <a:p>
            <a:pPr algn="just"/>
            <a:r>
              <a:rPr lang="es-ES" sz="2000" b="1" dirty="0"/>
              <a:t>La mujer sigue aferrada a la tradición "nuestros padres". </a:t>
            </a:r>
            <a:r>
              <a:rPr lang="es-ES" sz="2000" dirty="0"/>
              <a:t>Piensa que hay que encontrar la solución sin salir de lo antiguo, que es la única realidad que conoce. </a:t>
            </a:r>
            <a:r>
              <a:rPr lang="es-ES" sz="2000" dirty="0">
                <a:solidFill>
                  <a:srgbClr val="FF0000"/>
                </a:solidFill>
              </a:rPr>
              <a:t>No ha descubierto aún la novedad de la oferta de Jesús.</a:t>
            </a:r>
          </a:p>
          <a:p>
            <a:pPr algn="just"/>
            <a:endParaRPr lang="es-ES" sz="2000" dirty="0"/>
          </a:p>
          <a:p>
            <a:pPr algn="just"/>
            <a:r>
              <a:rPr lang="es-ES" sz="2000" b="1" dirty="0">
                <a:solidFill>
                  <a:srgbClr val="0070C0"/>
                </a:solidFill>
              </a:rPr>
              <a:t>Jesús no parte de la perspectiva de la mujer, sino de otra muy distinta.</a:t>
            </a:r>
            <a:r>
              <a:rPr lang="es-ES" sz="2000" dirty="0"/>
              <a:t> También el templo de Jerusalén está prostituido. Las dos alternativas son equivocadas. </a:t>
            </a:r>
            <a:r>
              <a:rPr lang="es-ES" sz="2000" b="1" dirty="0">
                <a:solidFill>
                  <a:srgbClr val="0070C0"/>
                </a:solidFill>
              </a:rPr>
              <a:t>Su oferta es algo nuevo. Se trata de un cambio radical. Jesús mismo será el lugar de encuentro con Dios.</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55" y="1138124"/>
            <a:ext cx="5870448" cy="4718304"/>
          </a:xfrm>
          <a:prstGeom prst="rect">
            <a:avLst/>
          </a:prstGeom>
        </p:spPr>
      </p:pic>
    </p:spTree>
    <p:extLst>
      <p:ext uri="{BB962C8B-B14F-4D97-AF65-F5344CB8AC3E}">
        <p14:creationId xmlns:p14="http://schemas.microsoft.com/office/powerpoint/2010/main" val="2101672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002588" y="274320"/>
            <a:ext cx="6024481" cy="6294031"/>
          </a:xfrm>
          <a:prstGeom prst="rect">
            <a:avLst/>
          </a:prstGeom>
          <a:solidFill>
            <a:schemeClr val="bg1"/>
          </a:solidFill>
        </p:spPr>
        <p:txBody>
          <a:bodyPr wrap="square">
            <a:spAutoFit/>
          </a:bodyPr>
          <a:lstStyle/>
          <a:p>
            <a:pPr algn="just"/>
            <a:r>
              <a:rPr lang="es-ES" sz="2000" dirty="0">
                <a:solidFill>
                  <a:srgbClr val="FF0000"/>
                </a:solidFill>
              </a:rPr>
              <a:t>Dios adquiere un nombre nuevo "Padre". </a:t>
            </a:r>
            <a:r>
              <a:rPr lang="es-ES" sz="2000" dirty="0"/>
              <a:t>Esta paternidad excluye privilegios y exclusiones. </a:t>
            </a:r>
            <a:r>
              <a:rPr lang="es-ES" sz="2000" dirty="0">
                <a:solidFill>
                  <a:srgbClr val="0070C0"/>
                </a:solidFill>
              </a:rPr>
              <a:t>Esta relación con Dios directa, sin intermediarios, hará posible la unidad de todos.</a:t>
            </a:r>
          </a:p>
          <a:p>
            <a:pPr algn="just"/>
            <a:endParaRPr lang="es-ES" sz="1200" dirty="0"/>
          </a:p>
          <a:p>
            <a:pPr algn="just"/>
            <a:r>
              <a:rPr lang="es-ES" sz="2000" b="1" dirty="0">
                <a:solidFill>
                  <a:srgbClr val="FF0000"/>
                </a:solidFill>
              </a:rPr>
              <a:t>"Dios es Espíritu". </a:t>
            </a:r>
            <a:r>
              <a:rPr lang="es-ES" sz="2000" dirty="0">
                <a:solidFill>
                  <a:srgbClr val="0070C0"/>
                </a:solidFill>
              </a:rPr>
              <a:t>Espíritu, desde la mentalidad griega, significa un ser no material. Desde la mentalidad judía, significa que Dios es fuerza, dinamismo de amor, vida para los hombres.</a:t>
            </a:r>
          </a:p>
          <a:p>
            <a:pPr algn="just"/>
            <a:endParaRPr lang="es-ES" sz="1050" dirty="0"/>
          </a:p>
          <a:p>
            <a:pPr algn="just"/>
            <a:r>
              <a:rPr lang="es-ES" sz="2000" b="1" dirty="0">
                <a:solidFill>
                  <a:srgbClr val="0070C0"/>
                </a:solidFill>
              </a:rPr>
              <a:t>El agua viva </a:t>
            </a:r>
            <a:r>
              <a:rPr lang="es-ES" sz="2000" dirty="0"/>
              <a:t>es la experiencia constante de la presencia y el amor del Padre. Padre, porque comunica su propia Vida y trasforma al hombre en espíritu. </a:t>
            </a:r>
            <a:r>
              <a:rPr lang="es-ES" sz="2000" dirty="0">
                <a:solidFill>
                  <a:srgbClr val="0070C0"/>
                </a:solidFill>
              </a:rPr>
              <a:t>Dios mismo desarrolla su proyecto creador en cada hombre.</a:t>
            </a:r>
          </a:p>
          <a:p>
            <a:pPr algn="just"/>
            <a:endParaRPr lang="es-ES" sz="1050" b="1" dirty="0">
              <a:solidFill>
                <a:srgbClr val="0070C0"/>
              </a:solidFill>
            </a:endParaRPr>
          </a:p>
          <a:p>
            <a:pPr algn="just"/>
            <a:r>
              <a:rPr lang="es-ES" sz="2000" b="1" dirty="0">
                <a:solidFill>
                  <a:srgbClr val="0070C0"/>
                </a:solidFill>
              </a:rPr>
              <a:t>"En espíritu y en verdad". </a:t>
            </a:r>
            <a:r>
              <a:rPr lang="es-ES" sz="2000" dirty="0">
                <a:solidFill>
                  <a:srgbClr val="0070C0"/>
                </a:solidFill>
              </a:rPr>
              <a:t>El culto deja de ser vertical, pues Dios está en el Hombre.</a:t>
            </a:r>
            <a:r>
              <a:rPr lang="es-ES" sz="2000" dirty="0"/>
              <a:t> El culto antiguo exigía del hombre una renuncia de sí, era una humillación del hombre, una disminución ante un Dios soberano. </a:t>
            </a:r>
            <a:r>
              <a:rPr lang="es-ES" sz="2000" b="1" dirty="0">
                <a:solidFill>
                  <a:srgbClr val="FF0000"/>
                </a:solidFill>
              </a:rPr>
              <a:t>El nuevo culto no humilla, sino que eleva al hombre, haciéndole cada vez más semejante al Padre.</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59" y="995888"/>
            <a:ext cx="5865429" cy="5030008"/>
          </a:xfrm>
          <a:prstGeom prst="rect">
            <a:avLst/>
          </a:prstGeom>
        </p:spPr>
      </p:pic>
    </p:spTree>
    <p:extLst>
      <p:ext uri="{BB962C8B-B14F-4D97-AF65-F5344CB8AC3E}">
        <p14:creationId xmlns:p14="http://schemas.microsoft.com/office/powerpoint/2010/main" val="3974522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5173" y="283738"/>
            <a:ext cx="5824731" cy="6294031"/>
          </a:xfrm>
          <a:prstGeom prst="rect">
            <a:avLst/>
          </a:prstGeom>
          <a:solidFill>
            <a:schemeClr val="bg1"/>
          </a:solidFill>
        </p:spPr>
        <p:txBody>
          <a:bodyPr wrap="square">
            <a:spAutoFit/>
          </a:bodyPr>
          <a:lstStyle/>
          <a:p>
            <a:pPr algn="just"/>
            <a:r>
              <a:rPr lang="es-ES" sz="2800" b="1" dirty="0">
                <a:solidFill>
                  <a:srgbClr val="FF0000"/>
                </a:solidFill>
              </a:rPr>
              <a:t>El culto antiguo subrayaba la distancia; el nuevo la suprime</a:t>
            </a:r>
            <a:r>
              <a:rPr lang="es-ES" sz="2800" dirty="0"/>
              <a:t>, consiguiendo que el hombre salga de su situación de opresión y de muerte. Dios no necesita ni espera dones.</a:t>
            </a:r>
          </a:p>
          <a:p>
            <a:pPr algn="just"/>
            <a:endParaRPr lang="es-ES" sz="1050" dirty="0"/>
          </a:p>
          <a:p>
            <a:pPr algn="just"/>
            <a:r>
              <a:rPr lang="es-ES" sz="2800" b="1" dirty="0">
                <a:solidFill>
                  <a:srgbClr val="FF0000"/>
                </a:solidFill>
              </a:rPr>
              <a:t>Los samaritanos no esperaban un Mesías rey ungido de la casa de David. </a:t>
            </a:r>
            <a:r>
              <a:rPr lang="es-ES" sz="2800" b="1" dirty="0">
                <a:solidFill>
                  <a:srgbClr val="0070C0"/>
                </a:solidFill>
              </a:rPr>
              <a:t>Esperaban un "</a:t>
            </a:r>
            <a:r>
              <a:rPr lang="es-ES" sz="2800" b="1" dirty="0" err="1">
                <a:solidFill>
                  <a:srgbClr val="0070C0"/>
                </a:solidFill>
              </a:rPr>
              <a:t>Taheb</a:t>
            </a:r>
            <a:r>
              <a:rPr lang="es-ES" sz="2800" b="1" dirty="0">
                <a:solidFill>
                  <a:srgbClr val="0070C0"/>
                </a:solidFill>
              </a:rPr>
              <a:t>" (el que retorna), el profeta semejante a Moisés, el maestro de la Ley. </a:t>
            </a:r>
            <a:r>
              <a:rPr lang="es-ES" sz="2800" b="1" dirty="0"/>
              <a:t>Los samaritanos aceptan a Jesús y le piden que se quede un tiempo con ellos. Los herejes están más cerca de Dios que los ortodoxos judíos.</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9903" y="283737"/>
            <a:ext cx="5833873" cy="6294031"/>
          </a:xfrm>
          <a:prstGeom prst="rect">
            <a:avLst/>
          </a:prstGeom>
        </p:spPr>
      </p:pic>
    </p:spTree>
    <p:extLst>
      <p:ext uri="{BB962C8B-B14F-4D97-AF65-F5344CB8AC3E}">
        <p14:creationId xmlns:p14="http://schemas.microsoft.com/office/powerpoint/2010/main" val="3374396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gina12.com.ar/2001/suple/Radar/imagenes/YOM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528" y="331469"/>
            <a:ext cx="1821471" cy="190268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636776" y="1079990"/>
            <a:ext cx="10555224" cy="2308324"/>
          </a:xfrm>
          <a:prstGeom prst="rect">
            <a:avLst/>
          </a:prstGeom>
          <a:noFill/>
        </p:spPr>
        <p:txBody>
          <a:bodyPr wrap="square" lIns="91440" tIns="45720" rIns="91440" bIns="45720">
            <a:spAutoFit/>
          </a:bodyPr>
          <a:lstStyle/>
          <a:p>
            <a:pPr algn="ctr"/>
            <a:r>
              <a:rPr lang="es-ES" sz="36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rPr>
              <a:t>¿ Que siento al leer este relato del evangelio?</a:t>
            </a:r>
          </a:p>
          <a:p>
            <a:pPr algn="ctr"/>
            <a:r>
              <a:rPr lang="es-ES" sz="36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rPr>
              <a:t>¿qué agua viva necesito?</a:t>
            </a:r>
          </a:p>
          <a:p>
            <a:pPr algn="ctr"/>
            <a:r>
              <a:rPr lang="es-ES" sz="3600" b="1" dirty="0">
                <a:ln w="10160">
                  <a:solidFill>
                    <a:schemeClr val="accent5"/>
                  </a:solidFill>
                  <a:prstDash val="solid"/>
                </a:ln>
                <a:solidFill>
                  <a:srgbClr val="0070C0"/>
                </a:solidFill>
                <a:effectLst>
                  <a:outerShdw blurRad="38100" dist="22860" dir="5400000" algn="tl" rotWithShape="0">
                    <a:srgbClr val="000000">
                      <a:alpha val="30000"/>
                    </a:srgbClr>
                  </a:outerShdw>
                </a:effectLst>
              </a:rPr>
              <a:t>¿ qué tradiciones hay en mi que</a:t>
            </a:r>
          </a:p>
          <a:p>
            <a:pPr algn="ctr"/>
            <a:r>
              <a:rPr lang="es-ES" sz="3600" b="1" dirty="0">
                <a:ln w="10160">
                  <a:solidFill>
                    <a:schemeClr val="accent5"/>
                  </a:solidFill>
                  <a:prstDash val="solid"/>
                </a:ln>
                <a:solidFill>
                  <a:srgbClr val="0070C0"/>
                </a:solidFill>
                <a:effectLst>
                  <a:outerShdw blurRad="38100" dist="22860" dir="5400000" algn="tl" rotWithShape="0">
                    <a:srgbClr val="000000">
                      <a:alpha val="30000"/>
                    </a:srgbClr>
                  </a:outerShdw>
                </a:effectLst>
              </a:rPr>
              <a:t>tengo que ir desprendiéndome o replanteándome?</a:t>
            </a:r>
            <a:endParaRPr lang="es-ES" sz="44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endParaRPr>
          </a:p>
        </p:txBody>
      </p:sp>
      <p:sp>
        <p:nvSpPr>
          <p:cNvPr id="7" name="Rectángulo 6"/>
          <p:cNvSpPr/>
          <p:nvPr/>
        </p:nvSpPr>
        <p:spPr>
          <a:xfrm>
            <a:off x="1949204" y="3734923"/>
            <a:ext cx="9521801" cy="1754326"/>
          </a:xfrm>
          <a:prstGeom prst="rect">
            <a:avLst/>
          </a:prstGeom>
          <a:noFill/>
        </p:spPr>
        <p:txBody>
          <a:bodyPr wrap="square" lIns="91440" tIns="45720" rIns="91440" bIns="45720">
            <a:spAutoFit/>
          </a:bodyPr>
          <a:lstStyle/>
          <a:p>
            <a:pPr algn="ctr"/>
            <a:r>
              <a:rPr lang="es-ES" sz="36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rPr>
              <a:t>¿</a:t>
            </a:r>
            <a:r>
              <a:rPr lang="es-ES" sz="3600" b="1" dirty="0">
                <a:ln w="10160">
                  <a:solidFill>
                    <a:schemeClr val="accent5"/>
                  </a:solidFill>
                  <a:prstDash val="solid"/>
                </a:ln>
                <a:solidFill>
                  <a:srgbClr val="0070C0"/>
                </a:solidFill>
                <a:effectLst>
                  <a:outerShdw blurRad="38100" dist="22860" dir="5400000" algn="tl" rotWithShape="0">
                    <a:srgbClr val="000000">
                      <a:alpha val="30000"/>
                    </a:srgbClr>
                  </a:outerShdw>
                </a:effectLst>
              </a:rPr>
              <a:t> E</a:t>
            </a:r>
            <a:r>
              <a:rPr lang="es-ES" sz="36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rPr>
              <a:t>n mi misión educativa </a:t>
            </a:r>
            <a:r>
              <a:rPr lang="es-ES" sz="28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rPr>
              <a:t>(alumnos, compañeros, padres,…)</a:t>
            </a:r>
            <a:r>
              <a:rPr lang="es-ES" sz="36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rPr>
              <a:t> cómo puedo ser agua viva que de sentido a lo que trasmito?</a:t>
            </a:r>
          </a:p>
        </p:txBody>
      </p:sp>
      <p:sp>
        <p:nvSpPr>
          <p:cNvPr id="8" name="Rectángulo 7"/>
          <p:cNvSpPr/>
          <p:nvPr/>
        </p:nvSpPr>
        <p:spPr>
          <a:xfrm>
            <a:off x="2901213" y="3734923"/>
            <a:ext cx="7271882" cy="646331"/>
          </a:xfrm>
          <a:prstGeom prst="rect">
            <a:avLst/>
          </a:prstGeom>
          <a:noFill/>
        </p:spPr>
        <p:txBody>
          <a:bodyPr wrap="square" lIns="91440" tIns="45720" rIns="91440" bIns="45720">
            <a:spAutoFit/>
          </a:bodyPr>
          <a:lstStyle/>
          <a:p>
            <a:pPr algn="ctr"/>
            <a:endParaRPr lang="es-ES"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271175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32495" y="662648"/>
            <a:ext cx="10067827" cy="5909310"/>
          </a:xfrm>
          <a:prstGeom prst="rect">
            <a:avLst/>
          </a:prstGeom>
          <a:solidFill>
            <a:schemeClr val="accent1">
              <a:lumMod val="20000"/>
              <a:lumOff val="80000"/>
            </a:schemeClr>
          </a:solidFill>
        </p:spPr>
        <p:txBody>
          <a:bodyPr wrap="square">
            <a:spAutoFit/>
          </a:bodyPr>
          <a:lstStyle/>
          <a:p>
            <a:r>
              <a:rPr lang="es-ES" b="1" dirty="0"/>
              <a:t>MEDITACIONES SAN JUAN BAPTISTA DE LA SALLE</a:t>
            </a:r>
            <a:endParaRPr lang="es-ES" dirty="0"/>
          </a:p>
          <a:p>
            <a:endParaRPr lang="es-ES" dirty="0"/>
          </a:p>
          <a:p>
            <a:r>
              <a:rPr lang="es-ES" dirty="0"/>
              <a:t>Y puesto que el fin principal de Jesucristo en este mundo era </a:t>
            </a:r>
            <a:r>
              <a:rPr lang="es-ES" i="1" dirty="0"/>
              <a:t>cumplir la voluntad de su Padre</a:t>
            </a:r>
            <a:r>
              <a:rPr lang="es-ES" dirty="0"/>
              <a:t>, tal como lo atestigua en varios lugares del Evangelio, quiere </a:t>
            </a:r>
            <a:r>
              <a:rPr lang="es-ES" dirty="0" err="1"/>
              <a:t>también</a:t>
            </a:r>
            <a:r>
              <a:rPr lang="es-ES" dirty="0"/>
              <a:t> que vosotros, que sois miembros y vasallos suyos, y que como tales </a:t>
            </a:r>
            <a:r>
              <a:rPr lang="es-ES" dirty="0" err="1"/>
              <a:t>debéis</a:t>
            </a:r>
            <a:r>
              <a:rPr lang="es-ES" dirty="0"/>
              <a:t> estar unidos a </a:t>
            </a:r>
            <a:r>
              <a:rPr lang="es-ES" dirty="0" err="1"/>
              <a:t>Él</a:t>
            </a:r>
            <a:r>
              <a:rPr lang="es-ES" dirty="0"/>
              <a:t>, </a:t>
            </a:r>
            <a:r>
              <a:rPr lang="es-ES" dirty="0" err="1"/>
              <a:t>tengáis</a:t>
            </a:r>
            <a:r>
              <a:rPr lang="es-ES" dirty="0"/>
              <a:t> este mismo fin en vuestras acciones. MD 22,1,2</a:t>
            </a:r>
          </a:p>
          <a:p>
            <a:r>
              <a:rPr lang="es-ES" dirty="0"/>
              <a:t>¡Oh, </a:t>
            </a:r>
            <a:r>
              <a:rPr lang="es-ES" dirty="0" err="1"/>
              <a:t>cuán</a:t>
            </a:r>
            <a:r>
              <a:rPr lang="es-ES" dirty="0"/>
              <a:t> dichosos </a:t>
            </a:r>
            <a:r>
              <a:rPr lang="es-ES" dirty="0" err="1"/>
              <a:t>debéis</a:t>
            </a:r>
            <a:r>
              <a:rPr lang="es-ES" dirty="0"/>
              <a:t> consideraros por trabajar en el campo del </a:t>
            </a:r>
            <a:r>
              <a:rPr lang="es-ES" dirty="0" err="1"/>
              <a:t>Señor</a:t>
            </a:r>
            <a:r>
              <a:rPr lang="es-ES" dirty="0"/>
              <a:t>! Pues </a:t>
            </a:r>
            <a:r>
              <a:rPr lang="es-ES" i="1" dirty="0"/>
              <a:t>quien siega en </a:t>
            </a:r>
            <a:r>
              <a:rPr lang="es-ES" i="1" dirty="0" err="1"/>
              <a:t>él</a:t>
            </a:r>
            <a:r>
              <a:rPr lang="es-ES" dirty="0"/>
              <a:t>, dice Nuestro </a:t>
            </a:r>
            <a:r>
              <a:rPr lang="es-ES" dirty="0" err="1"/>
              <a:t>Señor</a:t>
            </a:r>
            <a:r>
              <a:rPr lang="es-ES" dirty="0"/>
              <a:t>, </a:t>
            </a:r>
            <a:r>
              <a:rPr lang="es-ES" i="1" dirty="0" err="1"/>
              <a:t>recibira</a:t>
            </a:r>
            <a:r>
              <a:rPr lang="es-ES" i="1" dirty="0"/>
              <a:t>́ infaliblemente su recompensa</a:t>
            </a:r>
            <a:r>
              <a:rPr lang="es-ES" dirty="0"/>
              <a:t>.</a:t>
            </a:r>
            <a:br>
              <a:rPr lang="es-ES" dirty="0"/>
            </a:br>
            <a:endParaRPr lang="es-ES" dirty="0"/>
          </a:p>
          <a:p>
            <a:r>
              <a:rPr lang="es-ES" dirty="0"/>
              <a:t>Dedicaos, pues, en lo sucesivo, con celo y amor a vuestro empleo, porque </a:t>
            </a:r>
            <a:r>
              <a:rPr lang="es-ES" dirty="0" err="1"/>
              <a:t>ése</a:t>
            </a:r>
            <a:r>
              <a:rPr lang="es-ES" dirty="0"/>
              <a:t> </a:t>
            </a:r>
            <a:r>
              <a:rPr lang="es-ES" dirty="0" err="1"/>
              <a:t>sera</a:t>
            </a:r>
            <a:r>
              <a:rPr lang="es-ES" dirty="0"/>
              <a:t>́ uno los medios </a:t>
            </a:r>
            <a:r>
              <a:rPr lang="es-ES" dirty="0" err="1"/>
              <a:t>más</a:t>
            </a:r>
            <a:r>
              <a:rPr lang="es-ES" dirty="0"/>
              <a:t> provechosos para asegurar vuestra </a:t>
            </a:r>
            <a:r>
              <a:rPr lang="es-ES" dirty="0" err="1"/>
              <a:t>salvación</a:t>
            </a:r>
            <a:r>
              <a:rPr lang="es-ES" dirty="0"/>
              <a:t>. MR 207,1,2</a:t>
            </a:r>
          </a:p>
          <a:p>
            <a:endParaRPr lang="es-ES" b="1" dirty="0"/>
          </a:p>
          <a:p>
            <a:r>
              <a:rPr lang="es-ES" b="1" dirty="0">
                <a:solidFill>
                  <a:srgbClr val="0070C0"/>
                </a:solidFill>
              </a:rPr>
              <a:t>MEDITACIONS SANT JOAN BAPTISTA DE LA SALLE</a:t>
            </a:r>
            <a:endParaRPr lang="es-ES" dirty="0">
              <a:solidFill>
                <a:srgbClr val="0070C0"/>
              </a:solidFill>
            </a:endParaRPr>
          </a:p>
          <a:p>
            <a:endParaRPr lang="es-ES" dirty="0">
              <a:solidFill>
                <a:srgbClr val="0070C0"/>
              </a:solidFill>
            </a:endParaRPr>
          </a:p>
          <a:p>
            <a:r>
              <a:rPr lang="es-ES" dirty="0">
                <a:solidFill>
                  <a:srgbClr val="0070C0"/>
                </a:solidFill>
              </a:rPr>
              <a:t>I ja que la </a:t>
            </a:r>
            <a:r>
              <a:rPr lang="es-ES" dirty="0" err="1">
                <a:solidFill>
                  <a:srgbClr val="0070C0"/>
                </a:solidFill>
              </a:rPr>
              <a:t>finalitat</a:t>
            </a:r>
            <a:r>
              <a:rPr lang="es-ES" dirty="0">
                <a:solidFill>
                  <a:srgbClr val="0070C0"/>
                </a:solidFill>
              </a:rPr>
              <a:t> principal de </a:t>
            </a:r>
            <a:r>
              <a:rPr lang="es-ES" dirty="0" err="1">
                <a:solidFill>
                  <a:srgbClr val="0070C0"/>
                </a:solidFill>
              </a:rPr>
              <a:t>Jesucrist</a:t>
            </a:r>
            <a:r>
              <a:rPr lang="es-ES" dirty="0">
                <a:solidFill>
                  <a:srgbClr val="0070C0"/>
                </a:solidFill>
              </a:rPr>
              <a:t> en </a:t>
            </a:r>
            <a:r>
              <a:rPr lang="es-ES" dirty="0" err="1">
                <a:solidFill>
                  <a:srgbClr val="0070C0"/>
                </a:solidFill>
              </a:rPr>
              <a:t>aquest</a:t>
            </a:r>
            <a:r>
              <a:rPr lang="es-ES" dirty="0">
                <a:solidFill>
                  <a:srgbClr val="0070C0"/>
                </a:solidFill>
              </a:rPr>
              <a:t> </a:t>
            </a:r>
            <a:r>
              <a:rPr lang="es-ES" dirty="0" err="1">
                <a:solidFill>
                  <a:srgbClr val="0070C0"/>
                </a:solidFill>
              </a:rPr>
              <a:t>món</a:t>
            </a:r>
            <a:r>
              <a:rPr lang="es-ES" dirty="0">
                <a:solidFill>
                  <a:srgbClr val="0070C0"/>
                </a:solidFill>
              </a:rPr>
              <a:t> era </a:t>
            </a:r>
            <a:r>
              <a:rPr lang="es-ES" i="1" dirty="0" err="1">
                <a:solidFill>
                  <a:srgbClr val="0070C0"/>
                </a:solidFill>
              </a:rPr>
              <a:t>complir</a:t>
            </a:r>
            <a:r>
              <a:rPr lang="es-ES" i="1" dirty="0">
                <a:solidFill>
                  <a:srgbClr val="0070C0"/>
                </a:solidFill>
              </a:rPr>
              <a:t> la </a:t>
            </a:r>
            <a:r>
              <a:rPr lang="es-ES" i="1" dirty="0" err="1">
                <a:solidFill>
                  <a:srgbClr val="0070C0"/>
                </a:solidFill>
              </a:rPr>
              <a:t>voluntat</a:t>
            </a:r>
            <a:r>
              <a:rPr lang="es-ES" i="1" dirty="0">
                <a:solidFill>
                  <a:srgbClr val="0070C0"/>
                </a:solidFill>
              </a:rPr>
              <a:t> del </a:t>
            </a:r>
            <a:r>
              <a:rPr lang="es-ES" i="1" dirty="0" err="1">
                <a:solidFill>
                  <a:srgbClr val="0070C0"/>
                </a:solidFill>
              </a:rPr>
              <a:t>seu</a:t>
            </a:r>
            <a:r>
              <a:rPr lang="es-ES" i="1" dirty="0">
                <a:solidFill>
                  <a:srgbClr val="0070C0"/>
                </a:solidFill>
              </a:rPr>
              <a:t> Pare</a:t>
            </a:r>
            <a:r>
              <a:rPr lang="es-ES" dirty="0">
                <a:solidFill>
                  <a:srgbClr val="0070C0"/>
                </a:solidFill>
              </a:rPr>
              <a:t>, tal </a:t>
            </a:r>
            <a:r>
              <a:rPr lang="es-ES" dirty="0" err="1">
                <a:solidFill>
                  <a:srgbClr val="0070C0"/>
                </a:solidFill>
              </a:rPr>
              <a:t>com</a:t>
            </a:r>
            <a:r>
              <a:rPr lang="es-ES" dirty="0">
                <a:solidFill>
                  <a:srgbClr val="0070C0"/>
                </a:solidFill>
              </a:rPr>
              <a:t> </a:t>
            </a:r>
            <a:r>
              <a:rPr lang="es-ES" dirty="0" err="1">
                <a:solidFill>
                  <a:srgbClr val="0070C0"/>
                </a:solidFill>
              </a:rPr>
              <a:t>ho</a:t>
            </a:r>
            <a:r>
              <a:rPr lang="es-ES" dirty="0">
                <a:solidFill>
                  <a:srgbClr val="0070C0"/>
                </a:solidFill>
              </a:rPr>
              <a:t> testimonia en diversos </a:t>
            </a:r>
            <a:r>
              <a:rPr lang="es-ES" dirty="0" err="1">
                <a:solidFill>
                  <a:srgbClr val="0070C0"/>
                </a:solidFill>
              </a:rPr>
              <a:t>llocs</a:t>
            </a:r>
            <a:r>
              <a:rPr lang="es-ES" dirty="0">
                <a:solidFill>
                  <a:srgbClr val="0070C0"/>
                </a:solidFill>
              </a:rPr>
              <a:t> de </a:t>
            </a:r>
            <a:r>
              <a:rPr lang="es-ES" dirty="0" err="1">
                <a:solidFill>
                  <a:srgbClr val="0070C0"/>
                </a:solidFill>
              </a:rPr>
              <a:t>l'Evangeli</a:t>
            </a:r>
            <a:r>
              <a:rPr lang="es-ES" dirty="0">
                <a:solidFill>
                  <a:srgbClr val="0070C0"/>
                </a:solidFill>
              </a:rPr>
              <a:t>, </a:t>
            </a:r>
            <a:r>
              <a:rPr lang="es-ES" dirty="0" err="1">
                <a:solidFill>
                  <a:srgbClr val="0070C0"/>
                </a:solidFill>
              </a:rPr>
              <a:t>vol</a:t>
            </a:r>
            <a:r>
              <a:rPr lang="es-ES" dirty="0">
                <a:solidFill>
                  <a:srgbClr val="0070C0"/>
                </a:solidFill>
              </a:rPr>
              <a:t> també que </a:t>
            </a:r>
            <a:r>
              <a:rPr lang="es-ES" dirty="0" err="1">
                <a:solidFill>
                  <a:srgbClr val="0070C0"/>
                </a:solidFill>
              </a:rPr>
              <a:t>vosaltres</a:t>
            </a:r>
            <a:r>
              <a:rPr lang="es-ES" dirty="0">
                <a:solidFill>
                  <a:srgbClr val="0070C0"/>
                </a:solidFill>
              </a:rPr>
              <a:t>, que </a:t>
            </a:r>
            <a:r>
              <a:rPr lang="es-ES" dirty="0" err="1">
                <a:solidFill>
                  <a:srgbClr val="0070C0"/>
                </a:solidFill>
              </a:rPr>
              <a:t>sou</a:t>
            </a:r>
            <a:r>
              <a:rPr lang="es-ES" dirty="0">
                <a:solidFill>
                  <a:srgbClr val="0070C0"/>
                </a:solidFill>
              </a:rPr>
              <a:t> </a:t>
            </a:r>
            <a:r>
              <a:rPr lang="es-ES" dirty="0" err="1">
                <a:solidFill>
                  <a:srgbClr val="0070C0"/>
                </a:solidFill>
              </a:rPr>
              <a:t>membres</a:t>
            </a:r>
            <a:r>
              <a:rPr lang="es-ES" dirty="0">
                <a:solidFill>
                  <a:srgbClr val="0070C0"/>
                </a:solidFill>
              </a:rPr>
              <a:t> i </a:t>
            </a:r>
            <a:r>
              <a:rPr lang="es-ES" dirty="0" err="1">
                <a:solidFill>
                  <a:srgbClr val="0070C0"/>
                </a:solidFill>
              </a:rPr>
              <a:t>vassalls</a:t>
            </a:r>
            <a:r>
              <a:rPr lang="es-ES" dirty="0">
                <a:solidFill>
                  <a:srgbClr val="0070C0"/>
                </a:solidFill>
              </a:rPr>
              <a:t> </a:t>
            </a:r>
            <a:r>
              <a:rPr lang="es-ES" dirty="0" err="1">
                <a:solidFill>
                  <a:srgbClr val="0070C0"/>
                </a:solidFill>
              </a:rPr>
              <a:t>seus</a:t>
            </a:r>
            <a:r>
              <a:rPr lang="es-ES" dirty="0">
                <a:solidFill>
                  <a:srgbClr val="0070C0"/>
                </a:solidFill>
              </a:rPr>
              <a:t>, i que </a:t>
            </a:r>
            <a:r>
              <a:rPr lang="es-ES" dirty="0" err="1">
                <a:solidFill>
                  <a:srgbClr val="0070C0"/>
                </a:solidFill>
              </a:rPr>
              <a:t>com</a:t>
            </a:r>
            <a:r>
              <a:rPr lang="es-ES" dirty="0">
                <a:solidFill>
                  <a:srgbClr val="0070C0"/>
                </a:solidFill>
              </a:rPr>
              <a:t> a </a:t>
            </a:r>
            <a:r>
              <a:rPr lang="es-ES" dirty="0" err="1">
                <a:solidFill>
                  <a:srgbClr val="0070C0"/>
                </a:solidFill>
              </a:rPr>
              <a:t>tals</a:t>
            </a:r>
            <a:r>
              <a:rPr lang="es-ES" dirty="0">
                <a:solidFill>
                  <a:srgbClr val="0070C0"/>
                </a:solidFill>
              </a:rPr>
              <a:t> </a:t>
            </a:r>
            <a:r>
              <a:rPr lang="es-ES" dirty="0" err="1">
                <a:solidFill>
                  <a:srgbClr val="0070C0"/>
                </a:solidFill>
              </a:rPr>
              <a:t>heu</a:t>
            </a:r>
            <a:r>
              <a:rPr lang="es-ES" dirty="0">
                <a:solidFill>
                  <a:srgbClr val="0070C0"/>
                </a:solidFill>
              </a:rPr>
              <a:t> </a:t>
            </a:r>
            <a:r>
              <a:rPr lang="es-ES" dirty="0" err="1">
                <a:solidFill>
                  <a:srgbClr val="0070C0"/>
                </a:solidFill>
              </a:rPr>
              <a:t>d'estar</a:t>
            </a:r>
            <a:r>
              <a:rPr lang="es-ES" dirty="0">
                <a:solidFill>
                  <a:srgbClr val="0070C0"/>
                </a:solidFill>
              </a:rPr>
              <a:t> </a:t>
            </a:r>
            <a:r>
              <a:rPr lang="es-ES" dirty="0" err="1">
                <a:solidFill>
                  <a:srgbClr val="0070C0"/>
                </a:solidFill>
              </a:rPr>
              <a:t>units</a:t>
            </a:r>
            <a:r>
              <a:rPr lang="es-ES" dirty="0">
                <a:solidFill>
                  <a:srgbClr val="0070C0"/>
                </a:solidFill>
              </a:rPr>
              <a:t> a </a:t>
            </a:r>
            <a:r>
              <a:rPr lang="es-ES" dirty="0" err="1">
                <a:solidFill>
                  <a:srgbClr val="0070C0"/>
                </a:solidFill>
              </a:rPr>
              <a:t>Ell</a:t>
            </a:r>
            <a:r>
              <a:rPr lang="es-ES" dirty="0">
                <a:solidFill>
                  <a:srgbClr val="0070C0"/>
                </a:solidFill>
              </a:rPr>
              <a:t> , </a:t>
            </a:r>
            <a:r>
              <a:rPr lang="es-ES" dirty="0" err="1">
                <a:solidFill>
                  <a:srgbClr val="0070C0"/>
                </a:solidFill>
              </a:rPr>
              <a:t>tingueu</a:t>
            </a:r>
            <a:r>
              <a:rPr lang="es-ES" dirty="0">
                <a:solidFill>
                  <a:srgbClr val="0070C0"/>
                </a:solidFill>
              </a:rPr>
              <a:t> la </a:t>
            </a:r>
            <a:r>
              <a:rPr lang="es-ES" dirty="0" err="1">
                <a:solidFill>
                  <a:srgbClr val="0070C0"/>
                </a:solidFill>
              </a:rPr>
              <a:t>mateixa</a:t>
            </a:r>
            <a:r>
              <a:rPr lang="es-ES" dirty="0">
                <a:solidFill>
                  <a:srgbClr val="0070C0"/>
                </a:solidFill>
              </a:rPr>
              <a:t> </a:t>
            </a:r>
            <a:r>
              <a:rPr lang="es-ES" dirty="0" err="1">
                <a:solidFill>
                  <a:srgbClr val="0070C0"/>
                </a:solidFill>
              </a:rPr>
              <a:t>finalitat</a:t>
            </a:r>
            <a:r>
              <a:rPr lang="es-ES" dirty="0">
                <a:solidFill>
                  <a:srgbClr val="0070C0"/>
                </a:solidFill>
              </a:rPr>
              <a:t> en les </a:t>
            </a:r>
            <a:r>
              <a:rPr lang="es-ES" dirty="0" err="1">
                <a:solidFill>
                  <a:srgbClr val="0070C0"/>
                </a:solidFill>
              </a:rPr>
              <a:t>vostres</a:t>
            </a:r>
            <a:r>
              <a:rPr lang="es-ES" dirty="0">
                <a:solidFill>
                  <a:srgbClr val="0070C0"/>
                </a:solidFill>
              </a:rPr>
              <a:t> </a:t>
            </a:r>
            <a:r>
              <a:rPr lang="es-ES" dirty="0" err="1">
                <a:solidFill>
                  <a:srgbClr val="0070C0"/>
                </a:solidFill>
              </a:rPr>
              <a:t>accions</a:t>
            </a:r>
            <a:r>
              <a:rPr lang="es-ES" dirty="0">
                <a:solidFill>
                  <a:srgbClr val="0070C0"/>
                </a:solidFill>
              </a:rPr>
              <a:t>. (MD 22, 1, 2)</a:t>
            </a:r>
          </a:p>
          <a:p>
            <a:r>
              <a:rPr lang="es-ES" dirty="0">
                <a:solidFill>
                  <a:srgbClr val="0070C0"/>
                </a:solidFill>
              </a:rPr>
              <a:t> </a:t>
            </a:r>
          </a:p>
          <a:p>
            <a:r>
              <a:rPr lang="es-ES" dirty="0">
                <a:solidFill>
                  <a:srgbClr val="0070C0"/>
                </a:solidFill>
              </a:rPr>
              <a:t>Oh, </a:t>
            </a:r>
            <a:r>
              <a:rPr lang="es-ES" dirty="0" err="1">
                <a:solidFill>
                  <a:srgbClr val="0070C0"/>
                </a:solidFill>
              </a:rPr>
              <a:t>com</a:t>
            </a:r>
            <a:r>
              <a:rPr lang="es-ES" dirty="0">
                <a:solidFill>
                  <a:srgbClr val="0070C0"/>
                </a:solidFill>
              </a:rPr>
              <a:t> de </a:t>
            </a:r>
            <a:r>
              <a:rPr lang="es-ES" dirty="0" err="1">
                <a:solidFill>
                  <a:srgbClr val="0070C0"/>
                </a:solidFill>
              </a:rPr>
              <a:t>feliços</a:t>
            </a:r>
            <a:r>
              <a:rPr lang="es-ES" dirty="0">
                <a:solidFill>
                  <a:srgbClr val="0070C0"/>
                </a:solidFill>
              </a:rPr>
              <a:t> </a:t>
            </a:r>
            <a:r>
              <a:rPr lang="es-ES" dirty="0" err="1">
                <a:solidFill>
                  <a:srgbClr val="0070C0"/>
                </a:solidFill>
              </a:rPr>
              <a:t>heu</a:t>
            </a:r>
            <a:r>
              <a:rPr lang="es-ES" dirty="0">
                <a:solidFill>
                  <a:srgbClr val="0070C0"/>
                </a:solidFill>
              </a:rPr>
              <a:t> de considerar-vos per </a:t>
            </a:r>
            <a:r>
              <a:rPr lang="es-ES" dirty="0" err="1">
                <a:solidFill>
                  <a:srgbClr val="0070C0"/>
                </a:solidFill>
              </a:rPr>
              <a:t>treballar</a:t>
            </a:r>
            <a:r>
              <a:rPr lang="es-ES" dirty="0">
                <a:solidFill>
                  <a:srgbClr val="0070C0"/>
                </a:solidFill>
              </a:rPr>
              <a:t> en el camp del </a:t>
            </a:r>
            <a:r>
              <a:rPr lang="es-ES" dirty="0" err="1">
                <a:solidFill>
                  <a:srgbClr val="0070C0"/>
                </a:solidFill>
              </a:rPr>
              <a:t>Senyor</a:t>
            </a:r>
            <a:r>
              <a:rPr lang="es-ES" dirty="0">
                <a:solidFill>
                  <a:srgbClr val="0070C0"/>
                </a:solidFill>
              </a:rPr>
              <a:t>! Ja que </a:t>
            </a:r>
            <a:r>
              <a:rPr lang="es-ES" i="1" dirty="0" err="1">
                <a:solidFill>
                  <a:srgbClr val="0070C0"/>
                </a:solidFill>
              </a:rPr>
              <a:t>qui</a:t>
            </a:r>
            <a:r>
              <a:rPr lang="es-ES" i="1" dirty="0">
                <a:solidFill>
                  <a:srgbClr val="0070C0"/>
                </a:solidFill>
              </a:rPr>
              <a:t> sega en </a:t>
            </a:r>
            <a:r>
              <a:rPr lang="es-ES" i="1" dirty="0" err="1">
                <a:solidFill>
                  <a:srgbClr val="0070C0"/>
                </a:solidFill>
              </a:rPr>
              <a:t>ell</a:t>
            </a:r>
            <a:r>
              <a:rPr lang="es-ES" dirty="0">
                <a:solidFill>
                  <a:srgbClr val="0070C0"/>
                </a:solidFill>
              </a:rPr>
              <a:t>, </a:t>
            </a:r>
            <a:r>
              <a:rPr lang="es-ES" dirty="0" err="1">
                <a:solidFill>
                  <a:srgbClr val="0070C0"/>
                </a:solidFill>
              </a:rPr>
              <a:t>diu</a:t>
            </a:r>
            <a:r>
              <a:rPr lang="es-ES" dirty="0">
                <a:solidFill>
                  <a:srgbClr val="0070C0"/>
                </a:solidFill>
              </a:rPr>
              <a:t> </a:t>
            </a:r>
            <a:r>
              <a:rPr lang="es-ES" dirty="0" err="1">
                <a:solidFill>
                  <a:srgbClr val="0070C0"/>
                </a:solidFill>
              </a:rPr>
              <a:t>Nostre</a:t>
            </a:r>
            <a:r>
              <a:rPr lang="es-ES" dirty="0">
                <a:solidFill>
                  <a:srgbClr val="0070C0"/>
                </a:solidFill>
              </a:rPr>
              <a:t> </a:t>
            </a:r>
            <a:r>
              <a:rPr lang="es-ES" dirty="0" err="1">
                <a:solidFill>
                  <a:srgbClr val="0070C0"/>
                </a:solidFill>
              </a:rPr>
              <a:t>Senyor</a:t>
            </a:r>
            <a:r>
              <a:rPr lang="es-ES" dirty="0">
                <a:solidFill>
                  <a:srgbClr val="0070C0"/>
                </a:solidFill>
              </a:rPr>
              <a:t>, </a:t>
            </a:r>
            <a:r>
              <a:rPr lang="es-ES" i="1" dirty="0" err="1">
                <a:solidFill>
                  <a:srgbClr val="0070C0"/>
                </a:solidFill>
              </a:rPr>
              <a:t>rebrà</a:t>
            </a:r>
            <a:r>
              <a:rPr lang="es-ES" i="1" dirty="0">
                <a:solidFill>
                  <a:srgbClr val="0070C0"/>
                </a:solidFill>
              </a:rPr>
              <a:t> </a:t>
            </a:r>
            <a:r>
              <a:rPr lang="es-ES" i="1" dirty="0" err="1">
                <a:solidFill>
                  <a:srgbClr val="0070C0"/>
                </a:solidFill>
              </a:rPr>
              <a:t>infal·liblement</a:t>
            </a:r>
            <a:r>
              <a:rPr lang="es-ES" i="1" dirty="0">
                <a:solidFill>
                  <a:srgbClr val="0070C0"/>
                </a:solidFill>
              </a:rPr>
              <a:t> la </a:t>
            </a:r>
            <a:r>
              <a:rPr lang="es-ES" i="1" dirty="0" err="1">
                <a:solidFill>
                  <a:srgbClr val="0070C0"/>
                </a:solidFill>
              </a:rPr>
              <a:t>seua</a:t>
            </a:r>
            <a:r>
              <a:rPr lang="es-ES" i="1" dirty="0">
                <a:solidFill>
                  <a:srgbClr val="0070C0"/>
                </a:solidFill>
              </a:rPr>
              <a:t> recompensa.</a:t>
            </a:r>
            <a:endParaRPr lang="es-ES" dirty="0">
              <a:solidFill>
                <a:srgbClr val="0070C0"/>
              </a:solidFill>
            </a:endParaRPr>
          </a:p>
          <a:p>
            <a:r>
              <a:rPr lang="es-ES" dirty="0" err="1">
                <a:solidFill>
                  <a:srgbClr val="0070C0"/>
                </a:solidFill>
              </a:rPr>
              <a:t>Dediqueu</a:t>
            </a:r>
            <a:r>
              <a:rPr lang="es-ES" dirty="0">
                <a:solidFill>
                  <a:srgbClr val="0070C0"/>
                </a:solidFill>
              </a:rPr>
              <a:t>-vos, </a:t>
            </a:r>
            <a:r>
              <a:rPr lang="es-ES" dirty="0" err="1">
                <a:solidFill>
                  <a:srgbClr val="0070C0"/>
                </a:solidFill>
              </a:rPr>
              <a:t>doncs</a:t>
            </a:r>
            <a:r>
              <a:rPr lang="es-ES" dirty="0">
                <a:solidFill>
                  <a:srgbClr val="0070C0"/>
                </a:solidFill>
              </a:rPr>
              <a:t>, </a:t>
            </a:r>
            <a:r>
              <a:rPr lang="es-ES" dirty="0" err="1">
                <a:solidFill>
                  <a:srgbClr val="0070C0"/>
                </a:solidFill>
              </a:rPr>
              <a:t>d'ara</a:t>
            </a:r>
            <a:r>
              <a:rPr lang="es-ES" dirty="0">
                <a:solidFill>
                  <a:srgbClr val="0070C0"/>
                </a:solidFill>
              </a:rPr>
              <a:t> </a:t>
            </a:r>
            <a:r>
              <a:rPr lang="es-ES" dirty="0" err="1">
                <a:solidFill>
                  <a:srgbClr val="0070C0"/>
                </a:solidFill>
              </a:rPr>
              <a:t>endavant</a:t>
            </a:r>
            <a:r>
              <a:rPr lang="es-ES" dirty="0">
                <a:solidFill>
                  <a:srgbClr val="0070C0"/>
                </a:solidFill>
              </a:rPr>
              <a:t>, </a:t>
            </a:r>
            <a:r>
              <a:rPr lang="es-ES" dirty="0" err="1">
                <a:solidFill>
                  <a:srgbClr val="0070C0"/>
                </a:solidFill>
              </a:rPr>
              <a:t>amb</a:t>
            </a:r>
            <a:r>
              <a:rPr lang="es-ES" dirty="0">
                <a:solidFill>
                  <a:srgbClr val="0070C0"/>
                </a:solidFill>
              </a:rPr>
              <a:t> </a:t>
            </a:r>
            <a:r>
              <a:rPr lang="es-ES" dirty="0" err="1">
                <a:solidFill>
                  <a:srgbClr val="0070C0"/>
                </a:solidFill>
              </a:rPr>
              <a:t>zel</a:t>
            </a:r>
            <a:r>
              <a:rPr lang="es-ES" dirty="0">
                <a:solidFill>
                  <a:srgbClr val="0070C0"/>
                </a:solidFill>
              </a:rPr>
              <a:t> i amor a la </a:t>
            </a:r>
            <a:r>
              <a:rPr lang="es-ES" dirty="0" err="1">
                <a:solidFill>
                  <a:srgbClr val="0070C0"/>
                </a:solidFill>
              </a:rPr>
              <a:t>vostra</a:t>
            </a:r>
            <a:r>
              <a:rPr lang="es-ES" dirty="0">
                <a:solidFill>
                  <a:srgbClr val="0070C0"/>
                </a:solidFill>
              </a:rPr>
              <a:t> </a:t>
            </a:r>
            <a:r>
              <a:rPr lang="es-ES" dirty="0" err="1">
                <a:solidFill>
                  <a:srgbClr val="0070C0"/>
                </a:solidFill>
              </a:rPr>
              <a:t>ocupació</a:t>
            </a:r>
            <a:r>
              <a:rPr lang="es-ES" dirty="0">
                <a:solidFill>
                  <a:srgbClr val="0070C0"/>
                </a:solidFill>
              </a:rPr>
              <a:t>, </a:t>
            </a:r>
            <a:r>
              <a:rPr lang="es-ES" dirty="0" err="1">
                <a:solidFill>
                  <a:srgbClr val="0070C0"/>
                </a:solidFill>
              </a:rPr>
              <a:t>perquè</a:t>
            </a:r>
            <a:r>
              <a:rPr lang="es-ES" dirty="0">
                <a:solidFill>
                  <a:srgbClr val="0070C0"/>
                </a:solidFill>
              </a:rPr>
              <a:t> </a:t>
            </a:r>
            <a:r>
              <a:rPr lang="es-ES" dirty="0" err="1">
                <a:solidFill>
                  <a:srgbClr val="0070C0"/>
                </a:solidFill>
              </a:rPr>
              <a:t>aquest</a:t>
            </a:r>
            <a:r>
              <a:rPr lang="es-ES" dirty="0">
                <a:solidFill>
                  <a:srgbClr val="0070C0"/>
                </a:solidFill>
              </a:rPr>
              <a:t> </a:t>
            </a:r>
            <a:r>
              <a:rPr lang="es-ES" dirty="0" err="1">
                <a:solidFill>
                  <a:srgbClr val="0070C0"/>
                </a:solidFill>
              </a:rPr>
              <a:t>serà</a:t>
            </a:r>
            <a:r>
              <a:rPr lang="es-ES" dirty="0">
                <a:solidFill>
                  <a:srgbClr val="0070C0"/>
                </a:solidFill>
              </a:rPr>
              <a:t> un </a:t>
            </a:r>
            <a:r>
              <a:rPr lang="es-ES" dirty="0" err="1">
                <a:solidFill>
                  <a:srgbClr val="0070C0"/>
                </a:solidFill>
              </a:rPr>
              <a:t>dels</a:t>
            </a:r>
            <a:r>
              <a:rPr lang="es-ES" dirty="0">
                <a:solidFill>
                  <a:srgbClr val="0070C0"/>
                </a:solidFill>
              </a:rPr>
              <a:t> </a:t>
            </a:r>
            <a:r>
              <a:rPr lang="es-ES" dirty="0" err="1">
                <a:solidFill>
                  <a:srgbClr val="0070C0"/>
                </a:solidFill>
              </a:rPr>
              <a:t>mitjans</a:t>
            </a:r>
            <a:r>
              <a:rPr lang="es-ES" dirty="0">
                <a:solidFill>
                  <a:srgbClr val="0070C0"/>
                </a:solidFill>
              </a:rPr>
              <a:t> </a:t>
            </a:r>
            <a:r>
              <a:rPr lang="es-ES" dirty="0" err="1">
                <a:solidFill>
                  <a:srgbClr val="0070C0"/>
                </a:solidFill>
              </a:rPr>
              <a:t>més</a:t>
            </a:r>
            <a:r>
              <a:rPr lang="es-ES" dirty="0">
                <a:solidFill>
                  <a:srgbClr val="0070C0"/>
                </a:solidFill>
              </a:rPr>
              <a:t> </a:t>
            </a:r>
            <a:r>
              <a:rPr lang="es-ES" dirty="0" err="1">
                <a:solidFill>
                  <a:srgbClr val="0070C0"/>
                </a:solidFill>
              </a:rPr>
              <a:t>profitosos</a:t>
            </a:r>
            <a:r>
              <a:rPr lang="es-ES" dirty="0">
                <a:solidFill>
                  <a:srgbClr val="0070C0"/>
                </a:solidFill>
              </a:rPr>
              <a:t> per </a:t>
            </a:r>
            <a:r>
              <a:rPr lang="es-ES" dirty="0" err="1">
                <a:solidFill>
                  <a:srgbClr val="0070C0"/>
                </a:solidFill>
              </a:rPr>
              <a:t>assegurar</a:t>
            </a:r>
            <a:r>
              <a:rPr lang="es-ES" dirty="0">
                <a:solidFill>
                  <a:srgbClr val="0070C0"/>
                </a:solidFill>
              </a:rPr>
              <a:t> la </a:t>
            </a:r>
            <a:r>
              <a:rPr lang="es-ES" dirty="0" err="1">
                <a:solidFill>
                  <a:srgbClr val="0070C0"/>
                </a:solidFill>
              </a:rPr>
              <a:t>vostra</a:t>
            </a:r>
            <a:r>
              <a:rPr lang="es-ES" dirty="0">
                <a:solidFill>
                  <a:srgbClr val="0070C0"/>
                </a:solidFill>
              </a:rPr>
              <a:t> </a:t>
            </a:r>
            <a:r>
              <a:rPr lang="es-ES" dirty="0" err="1">
                <a:solidFill>
                  <a:srgbClr val="0070C0"/>
                </a:solidFill>
              </a:rPr>
              <a:t>salvació</a:t>
            </a:r>
            <a:r>
              <a:rPr lang="es-ES" dirty="0">
                <a:solidFill>
                  <a:srgbClr val="0070C0"/>
                </a:solidFill>
              </a:rPr>
              <a:t>. (MR 207, 1, 2)</a:t>
            </a:r>
            <a:endParaRPr lang="es-ES" dirty="0">
              <a:solidFill>
                <a:srgbClr val="0070C0"/>
              </a:solidFill>
              <a:effectLst/>
            </a:endParaRPr>
          </a:p>
        </p:txBody>
      </p:sp>
      <p:pic>
        <p:nvPicPr>
          <p:cNvPr id="1026" name="Picture 2" descr="https://institutopedagogicodediriamba.files.wordpress.com/2010/10/26784_393837212848_58767882848_3908062_3196952_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60" y="1065068"/>
            <a:ext cx="1789521" cy="171624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359790" y="118600"/>
            <a:ext cx="10235938" cy="492443"/>
          </a:xfrm>
          <a:prstGeom prst="rect">
            <a:avLst/>
          </a:prstGeom>
          <a:solidFill>
            <a:schemeClr val="accent1">
              <a:lumMod val="20000"/>
              <a:lumOff val="80000"/>
            </a:schemeClr>
          </a:solidFill>
        </p:spPr>
        <p:txBody>
          <a:bodyPr wrap="square">
            <a:spAutoFit/>
          </a:bodyPr>
          <a:lstStyle/>
          <a:p>
            <a:pPr algn="just"/>
            <a:r>
              <a:rPr lang="es-ES" sz="2600" b="1" dirty="0">
                <a:solidFill>
                  <a:srgbClr val="002060"/>
                </a:solidFill>
                <a:latin typeface="Arial" panose="020B0604020202020204" pitchFamily="34" charset="0"/>
                <a:cs typeface="Arial" panose="020B0604020202020204" pitchFamily="34" charset="0"/>
              </a:rPr>
              <a:t>SAN JUAN BAUTISTA DE LA SALLE nos dice…</a:t>
            </a:r>
          </a:p>
        </p:txBody>
      </p:sp>
      <p:pic>
        <p:nvPicPr>
          <p:cNvPr id="1028" name="Picture 4" descr="http://3.bp.blogspot.com/_n4cavIk0Yt4/S7gtbdnzUnI/AAAAAAAAAAs/FOmwCBAd4xM/s1600/DeLaSal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60" y="3851654"/>
            <a:ext cx="1789521" cy="598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664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22170" y="235670"/>
            <a:ext cx="10906812" cy="1077218"/>
          </a:xfrm>
          <a:prstGeom prst="rect">
            <a:avLst/>
          </a:prstGeom>
          <a:solidFill>
            <a:schemeClr val="bg1"/>
          </a:solidFill>
        </p:spPr>
        <p:txBody>
          <a:bodyPr wrap="square" rtlCol="0">
            <a:spAutoFit/>
          </a:bodyPr>
          <a:lstStyle/>
          <a:p>
            <a:pPr algn="r"/>
            <a:r>
              <a:rPr lang="es-ES" sz="4400" dirty="0">
                <a:latin typeface="Agent Orange" panose="00000400000000000000" pitchFamily="2" charset="0"/>
                <a:cs typeface="Agent Orange" panose="00000400000000000000" pitchFamily="2" charset="0"/>
              </a:rPr>
              <a:t>desmigando el evangelio</a:t>
            </a:r>
          </a:p>
          <a:p>
            <a:pPr algn="r"/>
            <a:r>
              <a:rPr lang="es-ES" sz="2000" dirty="0">
                <a:latin typeface="Agent Orange" panose="00000400000000000000" pitchFamily="2" charset="0"/>
                <a:cs typeface="Agent Orange" panose="00000400000000000000" pitchFamily="2" charset="0"/>
              </a:rPr>
              <a:t>Curso 2016-17</a:t>
            </a:r>
          </a:p>
        </p:txBody>
      </p:sp>
      <p:sp>
        <p:nvSpPr>
          <p:cNvPr id="6" name="CuadroTexto 5"/>
          <p:cNvSpPr txBox="1"/>
          <p:nvPr/>
        </p:nvSpPr>
        <p:spPr>
          <a:xfrm>
            <a:off x="622170" y="1312888"/>
            <a:ext cx="10906812" cy="430887"/>
          </a:xfrm>
          <a:prstGeom prst="rect">
            <a:avLst/>
          </a:prstGeom>
          <a:solidFill>
            <a:schemeClr val="bg1"/>
          </a:solidFill>
        </p:spPr>
        <p:txBody>
          <a:bodyPr wrap="square" rtlCol="0">
            <a:spAutoFit/>
          </a:bodyPr>
          <a:lstStyle/>
          <a:p>
            <a:pPr algn="r"/>
            <a:r>
              <a:rPr lang="es-ES" sz="1600" dirty="0">
                <a:solidFill>
                  <a:srgbClr val="7030A0"/>
                </a:solidFill>
                <a:latin typeface="Arial Black" panose="020B0A04020102020204" pitchFamily="34" charset="0"/>
                <a:cs typeface="Agent Orange" panose="00000400000000000000" pitchFamily="2" charset="0"/>
              </a:rPr>
              <a:t>(19 DE MARZO 2017) </a:t>
            </a:r>
            <a:r>
              <a:rPr lang="es-ES" sz="2200" dirty="0">
                <a:solidFill>
                  <a:srgbClr val="7030A0"/>
                </a:solidFill>
                <a:latin typeface="Arial Black" panose="020B0A04020102020204" pitchFamily="34" charset="0"/>
                <a:cs typeface="Agent Orange" panose="00000400000000000000" pitchFamily="2" charset="0"/>
              </a:rPr>
              <a:t>III DOMINGO CUARESMA </a:t>
            </a:r>
            <a:r>
              <a:rPr lang="es-ES" dirty="0">
                <a:solidFill>
                  <a:srgbClr val="7030A0"/>
                </a:solidFill>
                <a:latin typeface="Arial Black" panose="020B0A04020102020204" pitchFamily="34" charset="0"/>
                <a:cs typeface="Agent Orange" panose="00000400000000000000" pitchFamily="2" charset="0"/>
              </a:rPr>
              <a:t>Ciclo A      </a:t>
            </a:r>
            <a:r>
              <a:rPr lang="es-ES" sz="1400" dirty="0" err="1">
                <a:solidFill>
                  <a:srgbClr val="7030A0"/>
                </a:solidFill>
                <a:latin typeface="Arial Black" panose="020B0A04020102020204" pitchFamily="34" charset="0"/>
                <a:cs typeface="Agent Orange" panose="00000400000000000000" pitchFamily="2" charset="0"/>
              </a:rPr>
              <a:t>Jn</a:t>
            </a:r>
            <a:r>
              <a:rPr lang="es-ES" sz="1400" dirty="0">
                <a:solidFill>
                  <a:srgbClr val="7030A0"/>
                </a:solidFill>
                <a:latin typeface="Arial Black" panose="020B0A04020102020204" pitchFamily="34" charset="0"/>
                <a:cs typeface="Agent Orange" panose="00000400000000000000" pitchFamily="2" charset="0"/>
              </a:rPr>
              <a:t> 4,5-42</a:t>
            </a:r>
            <a:endParaRPr lang="es-ES" sz="2000" dirty="0">
              <a:solidFill>
                <a:srgbClr val="7030A0"/>
              </a:solidFill>
              <a:latin typeface="Arial Black" panose="020B0A04020102020204" pitchFamily="34" charset="0"/>
              <a:cs typeface="Agent Orange" panose="00000400000000000000" pitchFamily="2" charset="0"/>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0762" y="1743775"/>
            <a:ext cx="5688220" cy="4611305"/>
          </a:xfrm>
          <a:prstGeom prst="rect">
            <a:avLst/>
          </a:prstGeom>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170" y="1743775"/>
            <a:ext cx="5235428" cy="4611305"/>
          </a:xfrm>
          <a:prstGeom prst="rect">
            <a:avLst/>
          </a:prstGeom>
        </p:spPr>
      </p:pic>
    </p:spTree>
    <p:extLst>
      <p:ext uri="{BB962C8B-B14F-4D97-AF65-F5344CB8AC3E}">
        <p14:creationId xmlns:p14="http://schemas.microsoft.com/office/powerpoint/2010/main" val="3416019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revistaecclesia.com/wp-content/uploads/2015/11/tiempo-or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10" y="1706085"/>
            <a:ext cx="2933717" cy="344095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6461603" y="452122"/>
            <a:ext cx="4633746" cy="5632311"/>
          </a:xfrm>
          <a:prstGeom prst="rect">
            <a:avLst/>
          </a:prstGeom>
          <a:solidFill>
            <a:schemeClr val="bg1"/>
          </a:solidFill>
        </p:spPr>
        <p:txBody>
          <a:bodyPr wrap="square">
            <a:spAutoFit/>
          </a:bodyPr>
          <a:lstStyle/>
          <a:p>
            <a:r>
              <a:rPr lang="es-ES" sz="3200" b="1" dirty="0">
                <a:solidFill>
                  <a:srgbClr val="0070C0"/>
                </a:solidFill>
              </a:rPr>
              <a:t>Día tras día, mi Señor,</a:t>
            </a:r>
            <a:br>
              <a:rPr lang="es-ES" sz="2400" b="1" dirty="0">
                <a:solidFill>
                  <a:srgbClr val="0070C0"/>
                </a:solidFill>
              </a:rPr>
            </a:br>
            <a:r>
              <a:rPr lang="es-ES" sz="2400" b="1" dirty="0">
                <a:solidFill>
                  <a:srgbClr val="0070C0"/>
                </a:solidFill>
              </a:rPr>
              <a:t>Te voy a pedir cuatro cosas:</a:t>
            </a:r>
            <a:br>
              <a:rPr lang="es-ES" sz="2400" b="1" dirty="0">
                <a:solidFill>
                  <a:srgbClr val="0070C0"/>
                </a:solidFill>
              </a:rPr>
            </a:br>
            <a:endParaRPr lang="es-ES" sz="2400" b="1" dirty="0">
              <a:solidFill>
                <a:srgbClr val="0070C0"/>
              </a:solidFill>
            </a:endParaRPr>
          </a:p>
          <a:p>
            <a:r>
              <a:rPr lang="es-ES" sz="2800" b="1" dirty="0">
                <a:solidFill>
                  <a:srgbClr val="0070C0"/>
                </a:solidFill>
              </a:rPr>
              <a:t>Verte</a:t>
            </a:r>
            <a:r>
              <a:rPr lang="es-ES" sz="2400" b="1" dirty="0">
                <a:solidFill>
                  <a:srgbClr val="0070C0"/>
                </a:solidFill>
              </a:rPr>
              <a:t> más claramente,</a:t>
            </a:r>
          </a:p>
          <a:p>
            <a:r>
              <a:rPr lang="es-ES" sz="2800" b="1" dirty="0">
                <a:solidFill>
                  <a:srgbClr val="0070C0"/>
                </a:solidFill>
              </a:rPr>
              <a:t>Amarte</a:t>
            </a:r>
            <a:r>
              <a:rPr lang="es-ES" sz="2400" b="1" dirty="0">
                <a:solidFill>
                  <a:srgbClr val="0070C0"/>
                </a:solidFill>
              </a:rPr>
              <a:t> más tiernamente</a:t>
            </a:r>
          </a:p>
          <a:p>
            <a:r>
              <a:rPr lang="es-ES" sz="2800" b="1" dirty="0">
                <a:solidFill>
                  <a:srgbClr val="0070C0"/>
                </a:solidFill>
              </a:rPr>
              <a:t>Seguirte</a:t>
            </a:r>
            <a:r>
              <a:rPr lang="es-ES" sz="2400" b="1" dirty="0">
                <a:solidFill>
                  <a:srgbClr val="0070C0"/>
                </a:solidFill>
              </a:rPr>
              <a:t> más fielmente.</a:t>
            </a:r>
          </a:p>
          <a:p>
            <a:r>
              <a:rPr lang="es-ES" sz="2800" b="1" dirty="0">
                <a:solidFill>
                  <a:srgbClr val="0070C0"/>
                </a:solidFill>
              </a:rPr>
              <a:t>Agua</a:t>
            </a:r>
            <a:r>
              <a:rPr lang="es-ES" sz="2400" b="1" dirty="0">
                <a:solidFill>
                  <a:srgbClr val="0070C0"/>
                </a:solidFill>
              </a:rPr>
              <a:t> </a:t>
            </a:r>
            <a:r>
              <a:rPr lang="es-ES" sz="2800" b="1" dirty="0">
                <a:solidFill>
                  <a:srgbClr val="0070C0"/>
                </a:solidFill>
              </a:rPr>
              <a:t>que aclare y refresque </a:t>
            </a:r>
            <a:endParaRPr lang="es-ES" sz="2400" b="1" dirty="0">
              <a:solidFill>
                <a:srgbClr val="0070C0"/>
              </a:solidFill>
            </a:endParaRPr>
          </a:p>
          <a:p>
            <a:r>
              <a:rPr lang="es-ES" sz="2400" b="1" dirty="0">
                <a:solidFill>
                  <a:srgbClr val="0070C0"/>
                </a:solidFill>
              </a:rPr>
              <a:t>mis ansias de vivir </a:t>
            </a:r>
          </a:p>
          <a:p>
            <a:r>
              <a:rPr lang="es-ES" sz="2400" b="1" dirty="0">
                <a:solidFill>
                  <a:srgbClr val="0070C0"/>
                </a:solidFill>
              </a:rPr>
              <a:t>desde los valores del Reino.</a:t>
            </a:r>
          </a:p>
          <a:p>
            <a:br>
              <a:rPr lang="es-ES" sz="2400" b="1" dirty="0">
                <a:solidFill>
                  <a:srgbClr val="0070C0"/>
                </a:solidFill>
              </a:rPr>
            </a:br>
            <a:r>
              <a:rPr lang="es-ES" sz="2400" b="1" dirty="0">
                <a:solidFill>
                  <a:srgbClr val="0070C0"/>
                </a:solidFill>
              </a:rPr>
              <a:t>Día tras día, día tras día, Señor</a:t>
            </a:r>
          </a:p>
          <a:p>
            <a:r>
              <a:rPr lang="es-ES" sz="2400" b="1" dirty="0">
                <a:solidFill>
                  <a:srgbClr val="0070C0"/>
                </a:solidFill>
              </a:rPr>
              <a:t>Apuesto por ti</a:t>
            </a:r>
          </a:p>
          <a:p>
            <a:r>
              <a:rPr lang="es-ES" sz="2400" b="1" dirty="0">
                <a:solidFill>
                  <a:srgbClr val="0070C0"/>
                </a:solidFill>
              </a:rPr>
              <a:t>Poniendo mi vida y mi existencia</a:t>
            </a:r>
          </a:p>
          <a:p>
            <a:r>
              <a:rPr lang="es-ES" sz="2400" b="1" dirty="0">
                <a:solidFill>
                  <a:srgbClr val="0070C0"/>
                </a:solidFill>
              </a:rPr>
              <a:t>a tu servicio</a:t>
            </a:r>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l="30074" t="26539" r="33307" b="6603"/>
          <a:stretch/>
        </p:blipFill>
        <p:spPr>
          <a:xfrm>
            <a:off x="3499645" y="452121"/>
            <a:ext cx="2961957" cy="5632311"/>
          </a:xfrm>
          <a:prstGeom prst="rect">
            <a:avLst/>
          </a:prstGeom>
        </p:spPr>
      </p:pic>
    </p:spTree>
    <p:extLst>
      <p:ext uri="{BB962C8B-B14F-4D97-AF65-F5344CB8AC3E}">
        <p14:creationId xmlns:p14="http://schemas.microsoft.com/office/powerpoint/2010/main" val="697940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lasallesantander.es/images/lasalle/logos/hara-col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9221" y="145127"/>
            <a:ext cx="1319753" cy="97883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490369" y="0"/>
            <a:ext cx="7844557" cy="923330"/>
          </a:xfrm>
          <a:prstGeom prst="rect">
            <a:avLst/>
          </a:prstGeom>
          <a:noFill/>
        </p:spPr>
        <p:txBody>
          <a:bodyPr wrap="square" lIns="91440" tIns="45720" rIns="91440" bIns="45720">
            <a:spAutoFit/>
          </a:bodyPr>
          <a:lstStyle/>
          <a:p>
            <a:pPr algn="ctr"/>
            <a:r>
              <a:rPr lang="es-E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JUEVES MOMENTO</a:t>
            </a:r>
          </a:p>
        </p:txBody>
      </p:sp>
      <p:sp>
        <p:nvSpPr>
          <p:cNvPr id="4" name="Rectángulo 3"/>
          <p:cNvSpPr/>
          <p:nvPr/>
        </p:nvSpPr>
        <p:spPr>
          <a:xfrm>
            <a:off x="90206" y="1123963"/>
            <a:ext cx="11919542" cy="5609228"/>
          </a:xfrm>
          <a:prstGeom prst="rect">
            <a:avLst/>
          </a:prstGeom>
          <a:solidFill>
            <a:schemeClr val="bg1"/>
          </a:solidFill>
        </p:spPr>
        <p:txBody>
          <a:bodyPr wrap="square">
            <a:spAutoFit/>
          </a:bodyPr>
          <a:lstStyle/>
          <a:p>
            <a:pPr algn="just"/>
            <a:r>
              <a:rPr lang="es-ES" sz="1600" b="1" dirty="0">
                <a:latin typeface="Arial" panose="020B0604020202020204" pitchFamily="34" charset="0"/>
                <a:cs typeface="Arial" panose="020B0604020202020204" pitchFamily="34" charset="0"/>
              </a:rPr>
              <a:t>COMENZAMOS </a:t>
            </a:r>
            <a:r>
              <a:rPr lang="es-ES" sz="1600" dirty="0">
                <a:latin typeface="Arial" panose="020B0604020202020204" pitchFamily="34" charset="0"/>
                <a:cs typeface="Arial" panose="020B0604020202020204" pitchFamily="34" charset="0"/>
              </a:rPr>
              <a:t>sentándonos con la postura correcta, espalda, pies en el suelo, cerramos los ojos inspiramos y expiramos varias veces, relajamos nuestro cuerpo, no hacemos caso de los ruidos externos,…</a:t>
            </a:r>
          </a:p>
          <a:p>
            <a:pPr algn="just"/>
            <a:endParaRPr lang="es-ES" sz="1000" dirty="0">
              <a:solidFill>
                <a:srgbClr val="FF0000"/>
              </a:solidFill>
              <a:latin typeface="Arial" panose="020B0604020202020204" pitchFamily="34" charset="0"/>
              <a:cs typeface="Arial" panose="020B0604020202020204" pitchFamily="34" charset="0"/>
            </a:endParaRPr>
          </a:p>
          <a:p>
            <a:pPr algn="just"/>
            <a:r>
              <a:rPr lang="es-ES" sz="1600" dirty="0">
                <a:solidFill>
                  <a:srgbClr val="FF0000"/>
                </a:solidFill>
                <a:latin typeface="Arial" panose="020B0604020202020204" pitchFamily="34" charset="0"/>
                <a:cs typeface="Arial" panose="020B0604020202020204" pitchFamily="34" charset="0"/>
              </a:rPr>
              <a:t>Vamos caminando durante un buen rato, por un camino seco, hace calor, no hay sombras,… </a:t>
            </a:r>
          </a:p>
          <a:p>
            <a:pPr algn="just"/>
            <a:r>
              <a:rPr lang="es-ES" sz="1600" dirty="0">
                <a:solidFill>
                  <a:srgbClr val="FF0000"/>
                </a:solidFill>
                <a:latin typeface="Arial" panose="020B0604020202020204" pitchFamily="34" charset="0"/>
                <a:cs typeface="Arial" panose="020B0604020202020204" pitchFamily="34" charset="0"/>
              </a:rPr>
              <a:t>Comenzamos a notar que tenemos sed, no hemos traído agua, ni refrescos, seguimos caminando unos minutos más y la sensación de sed sigue aumentando, estoy sudado por el calor y el camino recorrido, sigo adelante un poco más y me encuentro con un pozo, me asomo y al fondo veo agua, pero no hay nada con que sacarla, no hay cuerda, no hay cubo,…mis ansias de sed aumentan. </a:t>
            </a:r>
          </a:p>
          <a:p>
            <a:pPr algn="just"/>
            <a:r>
              <a:rPr lang="es-ES" sz="1600" dirty="0">
                <a:solidFill>
                  <a:srgbClr val="FF0000"/>
                </a:solidFill>
                <a:latin typeface="Arial" panose="020B0604020202020204" pitchFamily="34" charset="0"/>
                <a:cs typeface="Arial" panose="020B0604020202020204" pitchFamily="34" charset="0"/>
              </a:rPr>
              <a:t>De repente veo que se acerca una mujer, viene hacia donde estoy, viene cargada con un ánfora, un cubo  y una cuerda, llega donde estoy, Me mira, no me dice nada. </a:t>
            </a:r>
          </a:p>
          <a:p>
            <a:pPr algn="just"/>
            <a:r>
              <a:rPr lang="es-ES" sz="1600" b="1" dirty="0">
                <a:solidFill>
                  <a:srgbClr val="FF0000"/>
                </a:solidFill>
                <a:latin typeface="Arial" panose="020B0604020202020204" pitchFamily="34" charset="0"/>
                <a:cs typeface="Arial" panose="020B0604020202020204" pitchFamily="34" charset="0"/>
              </a:rPr>
              <a:t>La saludo, </a:t>
            </a:r>
            <a:r>
              <a:rPr lang="es-ES" sz="1600" dirty="0">
                <a:solidFill>
                  <a:srgbClr val="FF0000"/>
                </a:solidFill>
                <a:latin typeface="Arial" panose="020B0604020202020204" pitchFamily="34" charset="0"/>
                <a:cs typeface="Arial" panose="020B0604020202020204" pitchFamily="34" charset="0"/>
              </a:rPr>
              <a:t>le pregunto si viene muchas veces a sacar agua ,me vuelve a mirar y,  </a:t>
            </a:r>
            <a:r>
              <a:rPr lang="es-ES" sz="1600" b="1" dirty="0">
                <a:solidFill>
                  <a:srgbClr val="FF0000"/>
                </a:solidFill>
                <a:latin typeface="Arial" panose="020B0604020202020204" pitchFamily="34" charset="0"/>
                <a:cs typeface="Arial" panose="020B0604020202020204" pitchFamily="34" charset="0"/>
              </a:rPr>
              <a:t>me dice que ¡todos los días!.</a:t>
            </a:r>
          </a:p>
          <a:p>
            <a:pPr algn="just"/>
            <a:r>
              <a:rPr lang="es-ES" sz="1600" dirty="0">
                <a:solidFill>
                  <a:srgbClr val="FF0000"/>
                </a:solidFill>
                <a:latin typeface="Arial" panose="020B0604020202020204" pitchFamily="34" charset="0"/>
                <a:cs typeface="Arial" panose="020B0604020202020204" pitchFamily="34" charset="0"/>
              </a:rPr>
              <a:t>Llena su ánfora y se va. </a:t>
            </a:r>
          </a:p>
          <a:p>
            <a:pPr algn="just"/>
            <a:r>
              <a:rPr lang="es-ES" sz="1600" dirty="0">
                <a:solidFill>
                  <a:srgbClr val="FF0000"/>
                </a:solidFill>
                <a:latin typeface="Arial" panose="020B0604020202020204" pitchFamily="34" charset="0"/>
                <a:cs typeface="Arial" panose="020B0604020202020204" pitchFamily="34" charset="0"/>
              </a:rPr>
              <a:t>Me quedo sorprendido, no me ha ofrecido agua, me ha visto sediento, sudoroso, y no me ha ofrecido agua. </a:t>
            </a:r>
          </a:p>
          <a:p>
            <a:pPr algn="just"/>
            <a:r>
              <a:rPr lang="es-ES" sz="1600" dirty="0">
                <a:solidFill>
                  <a:srgbClr val="FF0000"/>
                </a:solidFill>
                <a:latin typeface="Arial" panose="020B0604020202020204" pitchFamily="34" charset="0"/>
                <a:cs typeface="Arial" panose="020B0604020202020204" pitchFamily="34" charset="0"/>
              </a:rPr>
              <a:t>La llamo, ¡se gira!,  le pregunto ¿ podrías ofrecerme un poco del agua que has sacado?. Vuelve y me deja el cubo para que saque agua y beba. </a:t>
            </a:r>
          </a:p>
          <a:p>
            <a:pPr algn="just"/>
            <a:r>
              <a:rPr lang="es-ES" sz="1600" dirty="0">
                <a:solidFill>
                  <a:srgbClr val="FF0000"/>
                </a:solidFill>
                <a:latin typeface="Arial" panose="020B0604020202020204" pitchFamily="34" charset="0"/>
                <a:cs typeface="Arial" panose="020B0604020202020204" pitchFamily="34" charset="0"/>
              </a:rPr>
              <a:t>Le doy las gracias, le devuelvo  el cubo y le pregunto ¿porqué no me has ofrecido antes agua viendo mi aspecto?</a:t>
            </a:r>
          </a:p>
          <a:p>
            <a:pPr algn="just"/>
            <a:r>
              <a:rPr lang="es-ES" sz="1600" dirty="0">
                <a:solidFill>
                  <a:srgbClr val="FF0000"/>
                </a:solidFill>
                <a:latin typeface="Arial" panose="020B0604020202020204" pitchFamily="34" charset="0"/>
                <a:cs typeface="Arial" panose="020B0604020202020204" pitchFamily="34" charset="0"/>
              </a:rPr>
              <a:t>Ella me mira, me sonríe y me  dice: las cosas sencillas como el agua a veces no son fáciles de conseguir cuando las necesitamos.</a:t>
            </a:r>
          </a:p>
          <a:p>
            <a:pPr algn="just"/>
            <a:r>
              <a:rPr lang="es-ES" sz="1600" dirty="0">
                <a:solidFill>
                  <a:srgbClr val="FF0000"/>
                </a:solidFill>
                <a:latin typeface="Arial" panose="020B0604020202020204" pitchFamily="34" charset="0"/>
                <a:cs typeface="Arial" panose="020B0604020202020204" pitchFamily="34" charset="0"/>
              </a:rPr>
              <a:t>Nos despedimos, comienzo mi camino de regreso hacia casa, después de haber refrescado mi cuerpo con el agua, voy caminando y pensando en la frase que me ha dicho y la poca importancia que damos a las cosas necesarias para vivir porque las tenemos en abundancia.</a:t>
            </a:r>
          </a:p>
          <a:p>
            <a:pPr algn="just"/>
            <a:endParaRPr lang="es-ES" sz="1050" dirty="0">
              <a:solidFill>
                <a:srgbClr val="FF0000"/>
              </a:solidFill>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Poco a poco volvemos a realidad, movemos los dedos de los pies, de las manos, las piernas,… abrimos los ojos</a:t>
            </a:r>
          </a:p>
        </p:txBody>
      </p:sp>
      <p:sp>
        <p:nvSpPr>
          <p:cNvPr id="3" name="Rectángulo 2"/>
          <p:cNvSpPr/>
          <p:nvPr/>
        </p:nvSpPr>
        <p:spPr>
          <a:xfrm>
            <a:off x="90206" y="184666"/>
            <a:ext cx="4406380" cy="738664"/>
          </a:xfrm>
          <a:prstGeom prst="rect">
            <a:avLst/>
          </a:prstGeom>
        </p:spPr>
        <p:txBody>
          <a:bodyPr wrap="square">
            <a:spAutoFit/>
          </a:bodyPr>
          <a:lstStyle/>
          <a:p>
            <a:pPr algn="just"/>
            <a:r>
              <a:rPr lang="es-ES" sz="1400" b="1" dirty="0">
                <a:highlight>
                  <a:srgbClr val="FFFF00"/>
                </a:highlight>
                <a:latin typeface="Arial" panose="020B0604020202020204" pitchFamily="34" charset="0"/>
                <a:cs typeface="Arial" panose="020B0604020202020204" pitchFamily="34" charset="0"/>
              </a:rPr>
              <a:t>LA ACTIVIDAD DE ESTE JUEVES es una breve visualización. Podemos poner un poco de música suave o sencillamente el silencio</a:t>
            </a:r>
            <a:endParaRPr lang="es-ES" sz="2000" b="1" dirty="0">
              <a:solidFill>
                <a:srgbClr val="FF0000"/>
              </a:solidFill>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4843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93597" y="224934"/>
            <a:ext cx="10906812" cy="523220"/>
          </a:xfrm>
          <a:prstGeom prst="rect">
            <a:avLst/>
          </a:prstGeom>
          <a:solidFill>
            <a:schemeClr val="bg1"/>
          </a:solidFill>
        </p:spPr>
        <p:txBody>
          <a:bodyPr wrap="square" rtlCol="0">
            <a:spAutoFit/>
          </a:bodyPr>
          <a:lstStyle/>
          <a:p>
            <a:pPr algn="ctr"/>
            <a:r>
              <a:rPr lang="es-ES" sz="2800" dirty="0">
                <a:solidFill>
                  <a:srgbClr val="FFC000"/>
                </a:solidFill>
                <a:latin typeface="Arial Black" panose="020B0A04020102020204" pitchFamily="34" charset="0"/>
                <a:cs typeface="Agent Orange" panose="00000400000000000000" pitchFamily="2" charset="0"/>
              </a:rPr>
              <a:t>IDEAS PARA EL COMENTARIO CON LOS ALUMNOS</a:t>
            </a:r>
            <a:endParaRPr lang="es-ES" sz="3600" dirty="0">
              <a:solidFill>
                <a:srgbClr val="FFC000"/>
              </a:solidFill>
              <a:latin typeface="Arial Black" panose="020B0A04020102020204" pitchFamily="34" charset="0"/>
              <a:cs typeface="Agent Orange" panose="00000400000000000000" pitchFamily="2" charset="0"/>
            </a:endParaRPr>
          </a:p>
        </p:txBody>
      </p:sp>
      <p:sp>
        <p:nvSpPr>
          <p:cNvPr id="5" name="Rectángulo 4"/>
          <p:cNvSpPr/>
          <p:nvPr/>
        </p:nvSpPr>
        <p:spPr>
          <a:xfrm>
            <a:off x="693597" y="1406015"/>
            <a:ext cx="10906812" cy="400110"/>
          </a:xfrm>
          <a:prstGeom prst="rect">
            <a:avLst/>
          </a:prstGeom>
          <a:solidFill>
            <a:schemeClr val="bg1"/>
          </a:solidFill>
        </p:spPr>
        <p:txBody>
          <a:bodyPr wrap="square">
            <a:spAutoFit/>
          </a:bodyPr>
          <a:lstStyle/>
          <a:p>
            <a:pPr algn="just"/>
            <a:r>
              <a:rPr lang="es-ES" sz="2000" b="1" dirty="0">
                <a:solidFill>
                  <a:schemeClr val="accent2"/>
                </a:solidFill>
                <a:latin typeface="Arial" panose="020B0604020202020204" pitchFamily="34" charset="0"/>
                <a:cs typeface="Arial" panose="020B0604020202020204" pitchFamily="34" charset="0"/>
              </a:rPr>
              <a:t>1º LEEMOS EL EVANGELIO</a:t>
            </a:r>
          </a:p>
        </p:txBody>
      </p:sp>
      <p:sp>
        <p:nvSpPr>
          <p:cNvPr id="6" name="Rectángulo 5"/>
          <p:cNvSpPr/>
          <p:nvPr/>
        </p:nvSpPr>
        <p:spPr>
          <a:xfrm>
            <a:off x="693597" y="2036008"/>
            <a:ext cx="10906813" cy="4247317"/>
          </a:xfrm>
          <a:prstGeom prst="rect">
            <a:avLst/>
          </a:prstGeom>
          <a:solidFill>
            <a:schemeClr val="bg1"/>
          </a:solidFill>
        </p:spPr>
        <p:txBody>
          <a:bodyPr wrap="square">
            <a:spAutoFit/>
          </a:bodyPr>
          <a:lstStyle/>
          <a:p>
            <a:pPr algn="just"/>
            <a:r>
              <a:rPr lang="es-ES" dirty="0"/>
              <a:t>[5] Así que llegó a una aldea de Samaría llamado </a:t>
            </a:r>
            <a:r>
              <a:rPr lang="es-ES" dirty="0" err="1"/>
              <a:t>Sicar</a:t>
            </a:r>
            <a:r>
              <a:rPr lang="es-ES" dirty="0"/>
              <a:t>, cerca del terreno que Jacob dio a su hijo José [6] --allí se encuentra el pozo de Jacob--. Jesús, cansado del camino, se sentó tranquilamente junto al pozo. Era mediodía. [7] Una mujer de Samaría llegó a sacar agua. Jesús le dice: ---Dame de beber [8] --los discípulos habían ido al pueblo a comprar comida. [9] Le responde la samaritana: ---Tú, que eres judío, ¿cómo pides de beber a una samaritana? --los judíos no se tratan con los samaritanos--. [10] Jesús le contestó: ---Si conocieras el don de Dios y quién es el que te pide de beber, tú le pedirías a él, y él te daría agua viva. [11] Le dice [la mujer]: ---Señor, no tienes cubo y el pozo es profundo, ¿de dónde sacas agua viva? [12] ¿Eres, acaso, más poderoso que nuestro padre Jacob, que nos legó este pozo, del que bebían él, sus hijos y sus rebaños? [13] Le contestó Jesús: ---El que bebe de esta agua vuelve a tener sed; [14] quien beba del agua que yo le daré no tendrá sed jamás, pues el agua que le daré se convertirá dentro de él en manantial que brota dando vida eterna. [15] Le dice la mujer: ---Señor, dame de esa agua, para que no tenga sed y no tenga que venir acá a sacarla. [16] Le dice: ---Ve, llama a tu marido y vuelve acá. [17] Le contestó la mujer: ---No tengo marido. Le dice Jesús: ---Tienes razón al decir que no tienes marido; [18] pues has tenido cinco hombres, y el de ahora tampoco es tu marido. En eso has dicho la verdad. [19] Le dice la mujer: ---Señor, veo que eres profeta. [20] Nuestros padres daban culto en este monte; vosotros en cambio decís que es en Jerusalén donde hay que dar culto. </a:t>
            </a:r>
            <a:endParaRPr lang="es-ES" b="1" dirty="0">
              <a:solidFill>
                <a:srgbClr val="FF0000"/>
              </a:solidFill>
              <a:latin typeface="Arial" panose="020B0604020202020204" pitchFamily="34" charset="0"/>
              <a:cs typeface="Arial" panose="020B0604020202020204" pitchFamily="34" charset="0"/>
            </a:endParaRPr>
          </a:p>
        </p:txBody>
      </p:sp>
      <p:sp>
        <p:nvSpPr>
          <p:cNvPr id="8" name="CuadroTexto 7"/>
          <p:cNvSpPr txBox="1"/>
          <p:nvPr/>
        </p:nvSpPr>
        <p:spPr>
          <a:xfrm>
            <a:off x="693597" y="860945"/>
            <a:ext cx="10906812" cy="430887"/>
          </a:xfrm>
          <a:prstGeom prst="rect">
            <a:avLst/>
          </a:prstGeom>
          <a:solidFill>
            <a:schemeClr val="bg1"/>
          </a:solidFill>
        </p:spPr>
        <p:txBody>
          <a:bodyPr wrap="square" rtlCol="0">
            <a:spAutoFit/>
          </a:bodyPr>
          <a:lstStyle/>
          <a:p>
            <a:pPr algn="r"/>
            <a:r>
              <a:rPr lang="es-ES" sz="1600" dirty="0">
                <a:solidFill>
                  <a:srgbClr val="7030A0"/>
                </a:solidFill>
                <a:latin typeface="Arial Black" panose="020B0A04020102020204" pitchFamily="34" charset="0"/>
                <a:cs typeface="Agent Orange" panose="00000400000000000000" pitchFamily="2" charset="0"/>
              </a:rPr>
              <a:t>(19 DE MARZO 2017) </a:t>
            </a:r>
            <a:r>
              <a:rPr lang="es-ES" sz="2200" dirty="0">
                <a:solidFill>
                  <a:srgbClr val="7030A0"/>
                </a:solidFill>
                <a:latin typeface="Arial Black" panose="020B0A04020102020204" pitchFamily="34" charset="0"/>
                <a:cs typeface="Agent Orange" panose="00000400000000000000" pitchFamily="2" charset="0"/>
              </a:rPr>
              <a:t>III DOMINGO CUARESMA </a:t>
            </a:r>
            <a:r>
              <a:rPr lang="es-ES" dirty="0">
                <a:solidFill>
                  <a:srgbClr val="7030A0"/>
                </a:solidFill>
                <a:latin typeface="Arial Black" panose="020B0A04020102020204" pitchFamily="34" charset="0"/>
                <a:cs typeface="Agent Orange" panose="00000400000000000000" pitchFamily="2" charset="0"/>
              </a:rPr>
              <a:t>Ciclo A      </a:t>
            </a:r>
            <a:r>
              <a:rPr lang="es-ES" sz="1400" dirty="0" err="1">
                <a:solidFill>
                  <a:srgbClr val="7030A0"/>
                </a:solidFill>
                <a:latin typeface="Arial Black" panose="020B0A04020102020204" pitchFamily="34" charset="0"/>
                <a:cs typeface="Agent Orange" panose="00000400000000000000" pitchFamily="2" charset="0"/>
              </a:rPr>
              <a:t>Jn</a:t>
            </a:r>
            <a:r>
              <a:rPr lang="es-ES" dirty="0">
                <a:solidFill>
                  <a:srgbClr val="7030A0"/>
                </a:solidFill>
                <a:latin typeface="Arial Black" panose="020B0A04020102020204" pitchFamily="34" charset="0"/>
                <a:cs typeface="Agent Orange" panose="00000400000000000000" pitchFamily="2" charset="0"/>
              </a:rPr>
              <a:t> </a:t>
            </a:r>
            <a:r>
              <a:rPr lang="es-ES" sz="1400" dirty="0">
                <a:solidFill>
                  <a:srgbClr val="7030A0"/>
                </a:solidFill>
                <a:latin typeface="Arial Black" panose="020B0A04020102020204" pitchFamily="34" charset="0"/>
                <a:cs typeface="Agent Orange" panose="00000400000000000000" pitchFamily="2" charset="0"/>
              </a:rPr>
              <a:t>4, 5-42</a:t>
            </a:r>
            <a:endParaRPr lang="es-ES" sz="2000" dirty="0">
              <a:solidFill>
                <a:srgbClr val="7030A0"/>
              </a:solidFill>
              <a:latin typeface="Arial Black" panose="020B0A04020102020204" pitchFamily="34" charset="0"/>
              <a:cs typeface="Agent Orange" panose="00000400000000000000" pitchFamily="2" charset="0"/>
            </a:endParaRP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7249" y="6126197"/>
            <a:ext cx="808199" cy="482445"/>
          </a:xfrm>
          <a:prstGeom prst="rect">
            <a:avLst/>
          </a:prstGeom>
        </p:spPr>
      </p:pic>
    </p:spTree>
    <p:extLst>
      <p:ext uri="{BB962C8B-B14F-4D97-AF65-F5344CB8AC3E}">
        <p14:creationId xmlns:p14="http://schemas.microsoft.com/office/powerpoint/2010/main" val="2138991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31305" y="282622"/>
            <a:ext cx="10906813" cy="5909310"/>
          </a:xfrm>
          <a:prstGeom prst="rect">
            <a:avLst/>
          </a:prstGeom>
          <a:solidFill>
            <a:schemeClr val="bg1"/>
          </a:solidFill>
        </p:spPr>
        <p:txBody>
          <a:bodyPr wrap="square">
            <a:spAutoFit/>
          </a:bodyPr>
          <a:lstStyle/>
          <a:p>
            <a:pPr algn="just"/>
            <a:r>
              <a:rPr lang="es-ES" dirty="0"/>
              <a:t>[21] Le dice Jesús: ---Créeme, mujer, llega la hora en que ni en este monte ni en Jerusalén se dará culto al Padre. [22] Vosotros dais culto a lo que desconocéis, nosotros damos culto a lo que conocemos; pues la salvación procede de los judíos. [23] Pero llega la hora, ya ha llegado, en que los que dan culto auténtico darán culto al Padre en espíritu y de verdad. Tal es el culto que busca el Padre. [24] Dios es Espíritu y los que le dan culto deben hacerlo en espíritu y de verdad. [25] Le dice la mujer: ---Sé que vendrá el Mesías --es decir, Cristo--. Cuando él venga, nos lo explicará todo. [26] Jesús le dice: ---Yo soy, el que habla contigo. [27] En esto llegaron sus discípulos y se maravillaron de verlo hablar con una mujer. Pero ninguno le preguntó qué buscaba o por qué hablaba con ella.[28] La mujer dejó el cántaro, se fue a la aldea y dijo a los vecinos: [29] ---Venid a ver un hombre que me ha contado todo lo que yo he hecho: ¿no será el Mesías? [30] Ellos salieron de la aldea y acudieron a él. [31] Entretanto los discípulos le rogaban: ---Rabí, come. [32] Él les dijo: ---Yo tengo un sustento que vosotros no conocéis. [33] Los discípulos comentaban: ---¿Le habrá traído alguien de comer? [34] Jesús les dice: ---Mi sustento es hacer la voluntad del que me envió y concluir su obra. [35] ¿No decís vosotros que faltan cuatro meses para la siega? Pues yo os digo: levantad la vista y observad los campos clareando ya para la cosecha. [36] El segador ya está recibiendo su salario y cosechando fruto para la vida eterna; así lo celebran sembrador y segador. [37] De ese modo se cumple el refrán: uno siembra y otro siega. [38] Yo os he enviado a cosechar donde no habéis trabajado. Otros han trabajado y vosotros habéis entrado a aprovecharos de sus trabajos. [39] En aquella aldea muchos creyeron en él por lo que había contado la mujer, afirmando que le había contado todo lo que ella había hecho. [40] Los samaritanos acudieron a él y le rogaban que se quedara con ellos. Se quedó allí dos días, [41] y muchos más creyeron en él, a causa de su palabra; [42] y decían a la mujer: ---Ya no creemos por lo que nos has contado, pues nosotros mismos hemos escuchado y sabemos que éste es realmente el salvador del mundo.</a:t>
            </a:r>
            <a:endParaRPr lang="es-ES" b="1" dirty="0">
              <a:solidFill>
                <a:srgbClr val="FF0000"/>
              </a:solidFill>
              <a:latin typeface="Arial" panose="020B0604020202020204" pitchFamily="34" charset="0"/>
              <a:cs typeface="Arial" panose="020B0604020202020204" pitchFamily="34" charset="0"/>
            </a:endParaRPr>
          </a:p>
          <a:p>
            <a:pPr algn="just"/>
            <a:endParaRPr lang="es-E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3782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3596" y="767316"/>
            <a:ext cx="10823427" cy="5647700"/>
          </a:xfrm>
          <a:prstGeom prst="rect">
            <a:avLst/>
          </a:prstGeom>
          <a:solidFill>
            <a:schemeClr val="bg1"/>
          </a:solidFill>
        </p:spPr>
        <p:txBody>
          <a:bodyPr wrap="square">
            <a:spAutoFit/>
          </a:bodyPr>
          <a:lstStyle/>
          <a:p>
            <a:pPr algn="just"/>
            <a:r>
              <a:rPr lang="es-ES" sz="2000" b="1" dirty="0">
                <a:latin typeface="Arial" panose="020B0604020202020204" pitchFamily="34" charset="0"/>
                <a:cs typeface="Arial" panose="020B0604020202020204" pitchFamily="34" charset="0"/>
              </a:rPr>
              <a:t>Cambiamos de Evangelio, este próximo domingo es de San Juan. </a:t>
            </a:r>
          </a:p>
          <a:p>
            <a:pPr algn="just"/>
            <a:r>
              <a:rPr lang="es-ES" sz="2000" dirty="0">
                <a:latin typeface="Arial" panose="020B0604020202020204" pitchFamily="34" charset="0"/>
                <a:cs typeface="Arial" panose="020B0604020202020204" pitchFamily="34" charset="0"/>
              </a:rPr>
              <a:t>Es un Evangelio muy simbólico. </a:t>
            </a:r>
          </a:p>
          <a:p>
            <a:pPr algn="just"/>
            <a:r>
              <a:rPr lang="es-ES" sz="2000" b="1" dirty="0">
                <a:latin typeface="Arial" panose="020B0604020202020204" pitchFamily="34" charset="0"/>
                <a:cs typeface="Arial" panose="020B0604020202020204" pitchFamily="34" charset="0"/>
              </a:rPr>
              <a:t>Un encuentro </a:t>
            </a:r>
            <a:r>
              <a:rPr lang="es-ES" sz="2000" dirty="0">
                <a:latin typeface="Arial" panose="020B0604020202020204" pitchFamily="34" charset="0"/>
                <a:cs typeface="Arial" panose="020B0604020202020204" pitchFamily="34" charset="0"/>
              </a:rPr>
              <a:t>entre dos personas Jesús y la Samaritana </a:t>
            </a:r>
            <a:r>
              <a:rPr lang="es-ES" sz="1600" dirty="0">
                <a:latin typeface="Arial" panose="020B0604020202020204" pitchFamily="34" charset="0"/>
                <a:cs typeface="Arial" panose="020B0604020202020204" pitchFamily="34" charset="0"/>
              </a:rPr>
              <a:t>(judíos y samaritanos no se llevaban bien)</a:t>
            </a:r>
            <a:r>
              <a:rPr lang="es-ES" sz="2000" dirty="0">
                <a:latin typeface="Arial" panose="020B0604020202020204" pitchFamily="34" charset="0"/>
                <a:cs typeface="Arial" panose="020B0604020202020204" pitchFamily="34" charset="0"/>
              </a:rPr>
              <a:t>, </a:t>
            </a:r>
            <a:r>
              <a:rPr lang="es-ES" sz="2000" b="1" dirty="0">
                <a:latin typeface="Arial" panose="020B0604020202020204" pitchFamily="34" charset="0"/>
                <a:cs typeface="Arial" panose="020B0604020202020204" pitchFamily="34" charset="0"/>
              </a:rPr>
              <a:t>un lugar</a:t>
            </a:r>
            <a:r>
              <a:rPr lang="es-ES" sz="2000" dirty="0">
                <a:latin typeface="Arial" panose="020B0604020202020204" pitchFamily="34" charset="0"/>
                <a:cs typeface="Arial" panose="020B0604020202020204" pitchFamily="34" charset="0"/>
              </a:rPr>
              <a:t> un pozo </a:t>
            </a:r>
            <a:r>
              <a:rPr lang="es-ES" sz="1600" dirty="0">
                <a:latin typeface="Arial" panose="020B0604020202020204" pitchFamily="34" charset="0"/>
                <a:cs typeface="Arial" panose="020B0604020202020204" pitchFamily="34" charset="0"/>
              </a:rPr>
              <a:t>(el de Jacob, importante en la tradición judía), </a:t>
            </a:r>
            <a:r>
              <a:rPr lang="es-ES" sz="2000" b="1" dirty="0">
                <a:latin typeface="Arial" panose="020B0604020202020204" pitchFamily="34" charset="0"/>
                <a:cs typeface="Arial" panose="020B0604020202020204" pitchFamily="34" charset="0"/>
              </a:rPr>
              <a:t>un elemento </a:t>
            </a:r>
            <a:r>
              <a:rPr lang="es-ES" sz="2000" dirty="0">
                <a:latin typeface="Arial" panose="020B0604020202020204" pitchFamily="34" charset="0"/>
                <a:cs typeface="Arial" panose="020B0604020202020204" pitchFamily="34" charset="0"/>
              </a:rPr>
              <a:t>el agua. La mujer iba cada día a por agua pero no se encontraba un agua que le calmara la sed, cada día a llenar el ánfora para poder calmar la sed. </a:t>
            </a:r>
          </a:p>
          <a:p>
            <a:pPr algn="just"/>
            <a:endParaRPr lang="es-ES" sz="2000" dirty="0">
              <a:latin typeface="Arial" panose="020B0604020202020204" pitchFamily="34" charset="0"/>
              <a:cs typeface="Arial" panose="020B0604020202020204" pitchFamily="34" charset="0"/>
            </a:endParaRPr>
          </a:p>
          <a:p>
            <a:pPr algn="just"/>
            <a:r>
              <a:rPr lang="es-ES" sz="2000" b="1" dirty="0">
                <a:latin typeface="Arial" panose="020B0604020202020204" pitchFamily="34" charset="0"/>
                <a:cs typeface="Arial" panose="020B0604020202020204" pitchFamily="34" charset="0"/>
              </a:rPr>
              <a:t>Jesús le habla de un agua especial, </a:t>
            </a:r>
            <a:r>
              <a:rPr lang="es-ES" sz="2000" dirty="0">
                <a:latin typeface="Arial" panose="020B0604020202020204" pitchFamily="34" charset="0"/>
                <a:cs typeface="Arial" panose="020B0604020202020204" pitchFamily="34" charset="0"/>
              </a:rPr>
              <a:t>un agua que calmará para siempre su sed, es un símbolo para que caigamos en lo importante que es profundizar y refrescar nuestras raíces para ser mejores </a:t>
            </a:r>
          </a:p>
          <a:p>
            <a:pPr algn="just"/>
            <a:endParaRPr lang="es-ES" sz="1600" b="1" dirty="0">
              <a:solidFill>
                <a:srgbClr val="0070C0"/>
              </a:solidFill>
              <a:latin typeface="Arial" panose="020B0604020202020204" pitchFamily="34" charset="0"/>
              <a:cs typeface="Arial" panose="020B0604020202020204" pitchFamily="34" charset="0"/>
            </a:endParaRPr>
          </a:p>
          <a:p>
            <a:pPr algn="just"/>
            <a:r>
              <a:rPr lang="es-ES" sz="2000" b="1" dirty="0">
                <a:solidFill>
                  <a:srgbClr val="0070C0"/>
                </a:solidFill>
                <a:latin typeface="Arial" panose="020B0604020202020204" pitchFamily="34" charset="0"/>
                <a:cs typeface="Arial" panose="020B0604020202020204" pitchFamily="34" charset="0"/>
              </a:rPr>
              <a:t>Y TÚ:  ¿cómo cuidas tu persona?. </a:t>
            </a:r>
          </a:p>
          <a:p>
            <a:pPr algn="just"/>
            <a:r>
              <a:rPr lang="es-ES" sz="2000" b="1" dirty="0">
                <a:solidFill>
                  <a:srgbClr val="0070C0"/>
                </a:solidFill>
                <a:latin typeface="Arial" panose="020B0604020202020204" pitchFamily="34" charset="0"/>
                <a:cs typeface="Arial" panose="020B0604020202020204" pitchFamily="34" charset="0"/>
              </a:rPr>
              <a:t>Cambia el verbo beber por poner los nutrientes necesarios para ser mejor persona ¿qué agua o nutrientes necesitas para crecer bien?. </a:t>
            </a:r>
          </a:p>
          <a:p>
            <a:pPr algn="just"/>
            <a:endParaRPr lang="es-ES" sz="2000" b="1" dirty="0">
              <a:latin typeface="Arial" panose="020B0604020202020204" pitchFamily="34" charset="0"/>
              <a:cs typeface="Arial" panose="020B0604020202020204" pitchFamily="34" charset="0"/>
            </a:endParaRPr>
          </a:p>
          <a:p>
            <a:pPr algn="just"/>
            <a:endParaRPr lang="es-ES" sz="400" b="1" dirty="0">
              <a:latin typeface="Arial" panose="020B0604020202020204" pitchFamily="34" charset="0"/>
              <a:cs typeface="Arial" panose="020B0604020202020204" pitchFamily="34" charset="0"/>
            </a:endParaRPr>
          </a:p>
          <a:p>
            <a:pPr algn="ctr"/>
            <a:r>
              <a:rPr lang="es-ES" sz="2000" b="1" dirty="0">
                <a:solidFill>
                  <a:srgbClr val="FF0000"/>
                </a:solidFill>
                <a:latin typeface="Arial" panose="020B0604020202020204" pitchFamily="34" charset="0"/>
                <a:cs typeface="Arial" panose="020B0604020202020204" pitchFamily="34" charset="0"/>
              </a:rPr>
              <a:t>RECUERDA TU VIDA SERÁ MEJOR</a:t>
            </a:r>
          </a:p>
          <a:p>
            <a:pPr algn="ctr"/>
            <a:r>
              <a:rPr lang="es-ES" sz="2000" b="1" dirty="0">
                <a:solidFill>
                  <a:srgbClr val="FF0000"/>
                </a:solidFill>
                <a:latin typeface="Arial" panose="020B0604020202020204" pitchFamily="34" charset="0"/>
                <a:cs typeface="Arial" panose="020B0604020202020204" pitchFamily="34" charset="0"/>
              </a:rPr>
              <a:t>SI ERES CAPAZ DE CUIDAR TODO TU SER: CUERPO Y ESPIRITU</a:t>
            </a:r>
          </a:p>
          <a:p>
            <a:pPr algn="ctr"/>
            <a:r>
              <a:rPr lang="es-ES" sz="2000" b="1" dirty="0">
                <a:solidFill>
                  <a:srgbClr val="FF0000"/>
                </a:solidFill>
                <a:latin typeface="Arial" panose="020B0604020202020204" pitchFamily="34" charset="0"/>
                <a:cs typeface="Arial" panose="020B0604020202020204" pitchFamily="34" charset="0"/>
              </a:rPr>
              <a:t>TODO NECESITA SER ALIMENTADO Y REFRESCADO</a:t>
            </a:r>
          </a:p>
        </p:txBody>
      </p:sp>
      <p:sp>
        <p:nvSpPr>
          <p:cNvPr id="5" name="Rectángulo 4"/>
          <p:cNvSpPr/>
          <p:nvPr/>
        </p:nvSpPr>
        <p:spPr>
          <a:xfrm>
            <a:off x="693597" y="255598"/>
            <a:ext cx="10823427" cy="400110"/>
          </a:xfrm>
          <a:prstGeom prst="rect">
            <a:avLst/>
          </a:prstGeom>
          <a:solidFill>
            <a:schemeClr val="bg1"/>
          </a:solidFill>
        </p:spPr>
        <p:txBody>
          <a:bodyPr wrap="square">
            <a:spAutoFit/>
          </a:bodyPr>
          <a:lstStyle/>
          <a:p>
            <a:pPr algn="just"/>
            <a:r>
              <a:rPr lang="es-ES" sz="2000" b="1" dirty="0">
                <a:solidFill>
                  <a:schemeClr val="accent2"/>
                </a:solidFill>
                <a:latin typeface="Arial" panose="020B0604020202020204" pitchFamily="34" charset="0"/>
                <a:cs typeface="Arial" panose="020B0604020202020204" pitchFamily="34" charset="0"/>
              </a:rPr>
              <a:t>2º SUGERENCIAS PARA EL COMENTARIO CON LOS ALUMNOS</a:t>
            </a:r>
          </a:p>
        </p:txBody>
      </p:sp>
    </p:spTree>
    <p:extLst>
      <p:ext uri="{BB962C8B-B14F-4D97-AF65-F5344CB8AC3E}">
        <p14:creationId xmlns:p14="http://schemas.microsoft.com/office/powerpoint/2010/main" val="1697709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3597" y="255598"/>
            <a:ext cx="10823427" cy="400110"/>
          </a:xfrm>
          <a:prstGeom prst="rect">
            <a:avLst/>
          </a:prstGeom>
          <a:solidFill>
            <a:schemeClr val="bg1"/>
          </a:solidFill>
        </p:spPr>
        <p:txBody>
          <a:bodyPr wrap="square">
            <a:spAutoFit/>
          </a:bodyPr>
          <a:lstStyle/>
          <a:p>
            <a:pPr algn="just"/>
            <a:r>
              <a:rPr lang="es-ES" sz="2000" b="1" dirty="0">
                <a:solidFill>
                  <a:schemeClr val="accent2"/>
                </a:solidFill>
                <a:latin typeface="Arial" panose="020B0604020202020204" pitchFamily="34" charset="0"/>
                <a:cs typeface="Arial" panose="020B0604020202020204" pitchFamily="34" charset="0"/>
              </a:rPr>
              <a:t>3.- OTROS RECURSOS</a:t>
            </a:r>
          </a:p>
        </p:txBody>
      </p:sp>
      <p:sp>
        <p:nvSpPr>
          <p:cNvPr id="3" name="Rectángulo 2"/>
          <p:cNvSpPr/>
          <p:nvPr/>
        </p:nvSpPr>
        <p:spPr>
          <a:xfrm>
            <a:off x="1393348" y="1128016"/>
            <a:ext cx="7678128" cy="954107"/>
          </a:xfrm>
          <a:prstGeom prst="rect">
            <a:avLst/>
          </a:prstGeom>
          <a:solidFill>
            <a:schemeClr val="bg1"/>
          </a:solidFill>
        </p:spPr>
        <p:txBody>
          <a:bodyPr wrap="none">
            <a:spAutoFit/>
          </a:bodyPr>
          <a:lstStyle/>
          <a:p>
            <a:r>
              <a:rPr lang="es-ES" sz="2800" dirty="0">
                <a:hlinkClick r:id="rId2"/>
              </a:rPr>
              <a:t>https://www.youtube.com/watch?v=UIUm5PIhXQ0</a:t>
            </a:r>
            <a:endParaRPr lang="es-ES" sz="2800" dirty="0"/>
          </a:p>
          <a:p>
            <a:r>
              <a:rPr lang="es-ES" sz="2800" dirty="0"/>
              <a:t> VIDEO DEL EVANGELIO. VERBO DIVINO.</a:t>
            </a:r>
          </a:p>
        </p:txBody>
      </p:sp>
      <p:sp>
        <p:nvSpPr>
          <p:cNvPr id="5" name="Rectángulo 4"/>
          <p:cNvSpPr/>
          <p:nvPr/>
        </p:nvSpPr>
        <p:spPr>
          <a:xfrm>
            <a:off x="1393348" y="2554432"/>
            <a:ext cx="6666570" cy="954107"/>
          </a:xfrm>
          <a:prstGeom prst="rect">
            <a:avLst/>
          </a:prstGeom>
          <a:solidFill>
            <a:schemeClr val="bg1"/>
          </a:solidFill>
        </p:spPr>
        <p:txBody>
          <a:bodyPr wrap="square">
            <a:spAutoFit/>
          </a:bodyPr>
          <a:lstStyle/>
          <a:p>
            <a:r>
              <a:rPr lang="es-ES" sz="2800" dirty="0">
                <a:hlinkClick r:id="rId3"/>
              </a:rPr>
              <a:t>http://www.pastoralsj.org/</a:t>
            </a:r>
            <a:endParaRPr lang="es-ES" sz="2800" dirty="0"/>
          </a:p>
          <a:p>
            <a:endParaRPr lang="es-ES" sz="2800" dirty="0"/>
          </a:p>
        </p:txBody>
      </p:sp>
      <p:sp>
        <p:nvSpPr>
          <p:cNvPr id="6" name="Rectángulo 5"/>
          <p:cNvSpPr/>
          <p:nvPr/>
        </p:nvSpPr>
        <p:spPr>
          <a:xfrm>
            <a:off x="1393348" y="3813369"/>
            <a:ext cx="6600582" cy="954107"/>
          </a:xfrm>
          <a:prstGeom prst="rect">
            <a:avLst/>
          </a:prstGeom>
          <a:solidFill>
            <a:schemeClr val="bg1"/>
          </a:solidFill>
        </p:spPr>
        <p:txBody>
          <a:bodyPr wrap="square">
            <a:spAutoFit/>
          </a:bodyPr>
          <a:lstStyle/>
          <a:p>
            <a:r>
              <a:rPr lang="es-ES" sz="2800" dirty="0">
                <a:hlinkClick r:id="rId4"/>
              </a:rPr>
              <a:t>http://www.feadulta.com/es/</a:t>
            </a:r>
            <a:endParaRPr lang="es-ES" sz="2800" dirty="0"/>
          </a:p>
          <a:p>
            <a:endParaRPr lang="es-ES" sz="2800" dirty="0"/>
          </a:p>
        </p:txBody>
      </p:sp>
    </p:spTree>
    <p:extLst>
      <p:ext uri="{BB962C8B-B14F-4D97-AF65-F5344CB8AC3E}">
        <p14:creationId xmlns:p14="http://schemas.microsoft.com/office/powerpoint/2010/main" val="3209614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t="10504" b="5226"/>
          <a:stretch/>
        </p:blipFill>
        <p:spPr>
          <a:xfrm>
            <a:off x="20" y="10"/>
            <a:ext cx="12191980" cy="6857990"/>
          </a:xfrm>
          <a:prstGeom prst="rect">
            <a:avLst/>
          </a:prstGeom>
        </p:spPr>
      </p:pic>
    </p:spTree>
    <p:extLst>
      <p:ext uri="{BB962C8B-B14F-4D97-AF65-F5344CB8AC3E}">
        <p14:creationId xmlns:p14="http://schemas.microsoft.com/office/powerpoint/2010/main" val="3197797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B5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956" y="643467"/>
            <a:ext cx="7428088" cy="5571066"/>
          </a:xfrm>
          <a:prstGeom prst="rect">
            <a:avLst/>
          </a:prstGeom>
        </p:spPr>
      </p:pic>
    </p:spTree>
    <p:extLst>
      <p:ext uri="{BB962C8B-B14F-4D97-AF65-F5344CB8AC3E}">
        <p14:creationId xmlns:p14="http://schemas.microsoft.com/office/powerpoint/2010/main" val="3658532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265806" y="247459"/>
            <a:ext cx="7664577" cy="6423131"/>
          </a:xfrm>
          <a:prstGeom prst="rect">
            <a:avLst/>
          </a:prstGeom>
        </p:spPr>
      </p:pic>
    </p:spTree>
    <p:extLst>
      <p:ext uri="{BB962C8B-B14F-4D97-AF65-F5344CB8AC3E}">
        <p14:creationId xmlns:p14="http://schemas.microsoft.com/office/powerpoint/2010/main" val="1250640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935" y="185344"/>
            <a:ext cx="7273586" cy="6537643"/>
          </a:xfrm>
          <a:prstGeom prst="rect">
            <a:avLst/>
          </a:prstGeom>
        </p:spPr>
      </p:pic>
      <p:pic>
        <p:nvPicPr>
          <p:cNvPr id="9" name="Gráfico 8" descr="Flecha lineal: recto"/>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5246049" y="3406540"/>
            <a:ext cx="914400" cy="914400"/>
          </a:xfrm>
          <a:prstGeom prst="rect">
            <a:avLst/>
          </a:prstGeom>
        </p:spPr>
      </p:pic>
    </p:spTree>
    <p:extLst>
      <p:ext uri="{BB962C8B-B14F-4D97-AF65-F5344CB8AC3E}">
        <p14:creationId xmlns:p14="http://schemas.microsoft.com/office/powerpoint/2010/main" val="823071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264" y="941832"/>
            <a:ext cx="5571744" cy="5312664"/>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9320" y="941832"/>
            <a:ext cx="6025896" cy="5312664"/>
          </a:xfrm>
          <a:prstGeom prst="rect">
            <a:avLst/>
          </a:prstGeom>
        </p:spPr>
      </p:pic>
    </p:spTree>
    <p:extLst>
      <p:ext uri="{BB962C8B-B14F-4D97-AF65-F5344CB8AC3E}">
        <p14:creationId xmlns:p14="http://schemas.microsoft.com/office/powerpoint/2010/main" val="437997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49059"/>
          <a:stretch/>
        </p:blipFill>
        <p:spPr>
          <a:xfrm>
            <a:off x="405765" y="343090"/>
            <a:ext cx="3635883" cy="5838254"/>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0288" y="343090"/>
            <a:ext cx="6922008" cy="5819775"/>
          </a:xfrm>
          <a:prstGeom prst="rect">
            <a:avLst/>
          </a:prstGeom>
        </p:spPr>
      </p:pic>
      <p:sp>
        <p:nvSpPr>
          <p:cNvPr id="6" name="Rectángulo 5"/>
          <p:cNvSpPr/>
          <p:nvPr/>
        </p:nvSpPr>
        <p:spPr>
          <a:xfrm>
            <a:off x="2598610" y="6348829"/>
            <a:ext cx="6380798" cy="369332"/>
          </a:xfrm>
          <a:prstGeom prst="rect">
            <a:avLst/>
          </a:prstGeom>
          <a:solidFill>
            <a:schemeClr val="bg1"/>
          </a:solidFill>
        </p:spPr>
        <p:txBody>
          <a:bodyPr wrap="square">
            <a:spAutoFit/>
          </a:bodyPr>
          <a:lstStyle/>
          <a:p>
            <a:r>
              <a:rPr lang="es-ES" dirty="0">
                <a:hlinkClick r:id="rId4"/>
              </a:rPr>
              <a:t>https://es.slideshare.net/luisjakun/ministerio-de-jess-en-samaria</a:t>
            </a:r>
            <a:endParaRPr lang="es-ES" dirty="0"/>
          </a:p>
        </p:txBody>
      </p:sp>
    </p:spTree>
    <p:extLst>
      <p:ext uri="{BB962C8B-B14F-4D97-AF65-F5344CB8AC3E}">
        <p14:creationId xmlns:p14="http://schemas.microsoft.com/office/powerpoint/2010/main" val="2589638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5641" y="321978"/>
            <a:ext cx="6167455" cy="6201698"/>
          </a:xfrm>
          <a:prstGeom prst="rect">
            <a:avLst/>
          </a:prstGeom>
          <a:solidFill>
            <a:schemeClr val="bg1"/>
          </a:solidFill>
        </p:spPr>
        <p:txBody>
          <a:bodyPr wrap="square">
            <a:spAutoFit/>
          </a:bodyPr>
          <a:lstStyle/>
          <a:p>
            <a:pPr algn="just"/>
            <a:r>
              <a:rPr lang="es-ES" sz="2000" dirty="0"/>
              <a:t>Hoy y los dos próximos domingos vamos a leer evangelios de Juan: La Samaritana, el ciego de nacimiento y Lázaro. </a:t>
            </a:r>
            <a:r>
              <a:rPr lang="es-ES" sz="2000" dirty="0">
                <a:solidFill>
                  <a:srgbClr val="FF0000"/>
                </a:solidFill>
              </a:rPr>
              <a:t>Si tenemos en cuenta que caminamos hacia la pascua, no encontraremos en los evangelios nada más adecuado: </a:t>
            </a:r>
            <a:r>
              <a:rPr lang="es-ES" sz="2000" b="1" dirty="0">
                <a:solidFill>
                  <a:srgbClr val="FF0000"/>
                </a:solidFill>
              </a:rPr>
              <a:t>El "yo soy" característico de Juan se repite en los tres grandes símbolos: yo soy agua, yo soy luz, yo soy vida.</a:t>
            </a:r>
          </a:p>
          <a:p>
            <a:pPr algn="just"/>
            <a:endParaRPr lang="es-ES" sz="900" b="1" dirty="0"/>
          </a:p>
          <a:p>
            <a:pPr algn="just"/>
            <a:r>
              <a:rPr lang="es-ES" sz="1600" dirty="0">
                <a:solidFill>
                  <a:srgbClr val="C00000"/>
                </a:solidFill>
              </a:rPr>
              <a:t>En la exposición seguiremos muy de cerca el comentario de J. Mateo y J. Barreto a "El evangelio de Juan</a:t>
            </a:r>
            <a:r>
              <a:rPr lang="es-ES" sz="1600" dirty="0"/>
              <a:t>". </a:t>
            </a:r>
          </a:p>
          <a:p>
            <a:pPr algn="just"/>
            <a:endParaRPr lang="es-ES" sz="900" dirty="0"/>
          </a:p>
          <a:p>
            <a:pPr algn="just"/>
            <a:r>
              <a:rPr lang="es-ES" sz="2000" dirty="0">
                <a:solidFill>
                  <a:srgbClr val="FF0000"/>
                </a:solidFill>
              </a:rPr>
              <a:t>Este evangelio es muy distinto de los sinópticos. </a:t>
            </a:r>
            <a:r>
              <a:rPr lang="es-ES" sz="2000" b="1" dirty="0">
                <a:solidFill>
                  <a:srgbClr val="0070C0"/>
                </a:solidFill>
              </a:rPr>
              <a:t>En Juan todo son símbolos;</a:t>
            </a:r>
            <a:r>
              <a:rPr lang="es-ES" sz="2000" dirty="0"/>
              <a:t> a través de los cuales, quiere trasmitirnos la teología más avanzada de todo el NT. </a:t>
            </a:r>
            <a:r>
              <a:rPr lang="es-ES" sz="2000" dirty="0">
                <a:solidFill>
                  <a:srgbClr val="0070C0"/>
                </a:solidFill>
              </a:rPr>
              <a:t>Esto no quiere decir que el hecho no haya sucedido. Seguramente sucedieron cosas parecidas más de una vez.</a:t>
            </a:r>
          </a:p>
          <a:p>
            <a:pPr algn="just"/>
            <a:endParaRPr lang="es-ES" sz="800" dirty="0"/>
          </a:p>
          <a:p>
            <a:pPr algn="just"/>
            <a:r>
              <a:rPr lang="es-ES" sz="2000" b="1" dirty="0">
                <a:solidFill>
                  <a:srgbClr val="FF0000"/>
                </a:solidFill>
              </a:rPr>
              <a:t>El de hoy es un relato eminentemente teológico</a:t>
            </a:r>
            <a:r>
              <a:rPr lang="es-ES" sz="2000" dirty="0"/>
              <a:t>. </a:t>
            </a:r>
            <a:r>
              <a:rPr lang="es-ES" sz="2800" b="1" dirty="0">
                <a:solidFill>
                  <a:srgbClr val="FF0000"/>
                </a:solidFill>
              </a:rPr>
              <a:t>Es una catequesis en toda regla que invita a un seguimiento de Jesús como dador de verdadera Vida</a:t>
            </a:r>
            <a:endParaRPr lang="es-ES" sz="2000" b="1" dirty="0">
              <a:solidFill>
                <a:srgbClr val="FF0000"/>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096" y="275812"/>
            <a:ext cx="5272129" cy="6247864"/>
          </a:xfrm>
          <a:prstGeom prst="rect">
            <a:avLst/>
          </a:prstGeom>
        </p:spPr>
      </p:pic>
    </p:spTree>
    <p:extLst>
      <p:ext uri="{BB962C8B-B14F-4D97-AF65-F5344CB8AC3E}">
        <p14:creationId xmlns:p14="http://schemas.microsoft.com/office/powerpoint/2010/main" val="491394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4428" y="170772"/>
            <a:ext cx="7223068" cy="6578724"/>
          </a:xfrm>
          <a:prstGeom prst="rect">
            <a:avLst/>
          </a:prstGeom>
          <a:solidFill>
            <a:schemeClr val="bg1"/>
          </a:solidFill>
        </p:spPr>
        <p:txBody>
          <a:bodyPr wrap="square">
            <a:spAutoFit/>
          </a:bodyPr>
          <a:lstStyle/>
          <a:p>
            <a:pPr algn="just"/>
            <a:r>
              <a:rPr lang="es-ES" sz="2000" dirty="0"/>
              <a:t>Los cambios que propone en la manera de relacionarse el hombre con Dios, nos deberían hacer pensar un poco. </a:t>
            </a:r>
            <a:r>
              <a:rPr lang="es-ES" sz="2000" b="1" dirty="0"/>
              <a:t>Ni en este templo, ni en Jerusalén, ni en ningún otro templo se puede dar el verdadero culto a Dios. </a:t>
            </a:r>
            <a:r>
              <a:rPr lang="es-ES" sz="2000" dirty="0">
                <a:solidFill>
                  <a:srgbClr val="FF0000"/>
                </a:solidFill>
              </a:rPr>
              <a:t>Lo que entendemos por culto, en la inmensa mayoría de los casos, no es más que idolatría. </a:t>
            </a:r>
            <a:r>
              <a:rPr lang="es-ES" sz="2000" dirty="0"/>
              <a:t>Es decir, un intento de domesticar a Dios, materializando nuestra relación con Él.</a:t>
            </a:r>
          </a:p>
          <a:p>
            <a:pPr algn="just"/>
            <a:endParaRPr lang="es-ES" sz="1100" dirty="0"/>
          </a:p>
          <a:p>
            <a:pPr algn="just"/>
            <a:r>
              <a:rPr lang="es-ES" sz="2000" b="1" dirty="0">
                <a:solidFill>
                  <a:srgbClr val="FF0000"/>
                </a:solidFill>
              </a:rPr>
              <a:t>Jesús se encuentra de paso por Samaría que era la parte central de toda la tierra prometida</a:t>
            </a:r>
            <a:r>
              <a:rPr lang="es-ES" sz="2000" dirty="0"/>
              <a:t>. Judea, Samaría y Galilea eran una misma nación, antes de la división entre Judea y Palestina. </a:t>
            </a:r>
            <a:r>
              <a:rPr lang="es-ES" sz="2000" b="1" dirty="0"/>
              <a:t>Aunque tenía los mismos antecedentes religiosos, su trayectoria había sido muy distinta.</a:t>
            </a:r>
            <a:r>
              <a:rPr lang="es-ES" sz="2000" dirty="0"/>
              <a:t> Por eso en tiempos de Jesús, los samaritanos eran despreciados por los judíos, que los consideraban herejes. El peor insulto para un judío era llamarle samaritano.</a:t>
            </a:r>
          </a:p>
          <a:p>
            <a:pPr algn="just"/>
            <a:endParaRPr lang="es-ES" sz="1050" dirty="0"/>
          </a:p>
          <a:p>
            <a:pPr algn="just"/>
            <a:r>
              <a:rPr lang="es-ES" sz="2000" b="1" dirty="0"/>
              <a:t>El manantial de Jacob era un pozo muy famoso por ser el único en toda la región. Estuvo en uso desde el año 1000 a. C. hasta el 500 después de C.</a:t>
            </a:r>
          </a:p>
          <a:p>
            <a:pPr algn="just"/>
            <a:endParaRPr lang="es-ES" sz="2000" dirty="0"/>
          </a:p>
          <a:p>
            <a:pPr algn="just"/>
            <a:r>
              <a:rPr lang="es-ES" sz="2000" dirty="0">
                <a:solidFill>
                  <a:srgbClr val="0070C0"/>
                </a:solidFill>
              </a:rPr>
              <a:t>No hace falta destacar la importancia del agua para la vida de una comunidad. Sin agua la vida es imposible, por eso se convirtió, con el de la luz, en el símbolo de la Vida en el espíritu.</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7496" y="170771"/>
            <a:ext cx="4599432" cy="6578725"/>
          </a:xfrm>
          <a:prstGeom prst="rect">
            <a:avLst/>
          </a:prstGeom>
        </p:spPr>
      </p:pic>
    </p:spTree>
    <p:extLst>
      <p:ext uri="{BB962C8B-B14F-4D97-AF65-F5344CB8AC3E}">
        <p14:creationId xmlns:p14="http://schemas.microsoft.com/office/powerpoint/2010/main" val="1647182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67529" y="252484"/>
            <a:ext cx="6676250" cy="6186309"/>
          </a:xfrm>
          <a:prstGeom prst="rect">
            <a:avLst/>
          </a:prstGeom>
          <a:solidFill>
            <a:schemeClr val="bg1"/>
          </a:solidFill>
        </p:spPr>
        <p:txBody>
          <a:bodyPr wrap="square">
            <a:spAutoFit/>
          </a:bodyPr>
          <a:lstStyle/>
          <a:p>
            <a:pPr algn="just"/>
            <a:r>
              <a:rPr lang="es-ES" b="1" dirty="0"/>
              <a:t>"Se quedó sentado" </a:t>
            </a:r>
            <a:r>
              <a:rPr lang="es-ES" dirty="0"/>
              <a:t>es más que un simple "se sentó</a:t>
            </a:r>
            <a:r>
              <a:rPr lang="es-ES" dirty="0">
                <a:solidFill>
                  <a:srgbClr val="FF0000"/>
                </a:solidFill>
              </a:rPr>
              <a:t>". Jesús va ocupar el lugar del pozo. </a:t>
            </a:r>
            <a:r>
              <a:rPr lang="es-ES" b="1" dirty="0">
                <a:solidFill>
                  <a:srgbClr val="0070C0"/>
                </a:solidFill>
              </a:rPr>
              <a:t>Él es el manantial (agua, vida) que va a ocupar el puesto de la ley, el templo y la tradición. Esta sustitución del templo y la Ley por Jesús, es la clave de todo el relato.</a:t>
            </a:r>
          </a:p>
          <a:p>
            <a:pPr algn="just"/>
            <a:endParaRPr lang="es-ES" dirty="0"/>
          </a:p>
          <a:p>
            <a:pPr algn="just"/>
            <a:r>
              <a:rPr lang="es-ES" b="1" dirty="0"/>
              <a:t>Llega "una mujer" </a:t>
            </a:r>
            <a:r>
              <a:rPr lang="es-ES" dirty="0"/>
              <a:t>No tiene nombre, es la </a:t>
            </a:r>
            <a:r>
              <a:rPr lang="es-ES" dirty="0">
                <a:solidFill>
                  <a:srgbClr val="0070C0"/>
                </a:solidFill>
              </a:rPr>
              <a:t>representante de la región de Samaría </a:t>
            </a:r>
            <a:r>
              <a:rPr lang="es-ES" dirty="0"/>
              <a:t>que va a apagar su sed en la tradición (el pozo). Jesús está solo. </a:t>
            </a:r>
            <a:r>
              <a:rPr lang="es-ES" dirty="0">
                <a:solidFill>
                  <a:srgbClr val="0070C0"/>
                </a:solidFill>
              </a:rPr>
              <a:t>Se trata del encuentro del Mesías con Samaría, la prostituta, la infiel.</a:t>
            </a:r>
            <a:r>
              <a:rPr lang="es-ES" dirty="0"/>
              <a:t> </a:t>
            </a:r>
            <a:r>
              <a:rPr lang="es-ES" b="1" dirty="0">
                <a:solidFill>
                  <a:srgbClr val="FF0000"/>
                </a:solidFill>
              </a:rPr>
              <a:t>El profeta Oseas de Samaría había denunciado la prostitución de esta tierra, que en su tiempo era el reino de Israel, por oposición al de Judá.</a:t>
            </a:r>
          </a:p>
          <a:p>
            <a:pPr algn="just"/>
            <a:endParaRPr lang="es-ES" dirty="0"/>
          </a:p>
          <a:p>
            <a:pPr algn="just"/>
            <a:r>
              <a:rPr lang="es-ES" b="1" dirty="0"/>
              <a:t>"Dame de beber". </a:t>
            </a:r>
            <a:r>
              <a:rPr lang="es-ES" dirty="0"/>
              <a:t>Jesús toma la iniciativa confesando la necesidad perentoria que tiene cualquier ser humano para conservar su vida biológica. Ni rastro de prepotencia. </a:t>
            </a:r>
            <a:r>
              <a:rPr lang="es-ES" dirty="0">
                <a:solidFill>
                  <a:srgbClr val="FF0000"/>
                </a:solidFill>
              </a:rPr>
              <a:t>Se acerca a la mujer implorando ayuda. Ella tiene lo que a él le falta y necesita.</a:t>
            </a:r>
          </a:p>
          <a:p>
            <a:pPr algn="just"/>
            <a:endParaRPr lang="es-ES" b="1" dirty="0"/>
          </a:p>
          <a:p>
            <a:pPr algn="just"/>
            <a:r>
              <a:rPr lang="es-ES" b="1" dirty="0"/>
              <a:t>Es lógica la extrañeza de la mujer. </a:t>
            </a:r>
            <a:r>
              <a:rPr lang="es-ES" dirty="0">
                <a:solidFill>
                  <a:srgbClr val="0070C0"/>
                </a:solidFill>
              </a:rPr>
              <a:t>Jesús acaba de derribar una barrera infranqueable.</a:t>
            </a:r>
            <a:r>
              <a:rPr lang="es-ES" dirty="0"/>
              <a:t> </a:t>
            </a:r>
            <a:r>
              <a:rPr lang="es-ES" b="1" dirty="0">
                <a:solidFill>
                  <a:srgbClr val="FF0000"/>
                </a:solidFill>
              </a:rPr>
              <a:t>Al acercarse con una petición, desbarata el complejo de superioridad de los judíos; se presenta como un ser humano más, sin pretensiones por el hecho de ser judío. Reconoce que ella, una mujer samaritana, puede ofrecerle algo indispensable</a:t>
            </a:r>
            <a:r>
              <a:rPr lang="es-ES" dirty="0"/>
              <a:t>.</a:t>
            </a: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041" y="252483"/>
            <a:ext cx="4652620" cy="6186309"/>
          </a:xfrm>
          <a:prstGeom prst="rect">
            <a:avLst/>
          </a:prstGeom>
        </p:spPr>
      </p:pic>
    </p:spTree>
    <p:extLst>
      <p:ext uri="{BB962C8B-B14F-4D97-AF65-F5344CB8AC3E}">
        <p14:creationId xmlns:p14="http://schemas.microsoft.com/office/powerpoint/2010/main" val="1465485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9110" y="249280"/>
            <a:ext cx="5481026" cy="6186309"/>
          </a:xfrm>
          <a:prstGeom prst="rect">
            <a:avLst/>
          </a:prstGeom>
          <a:solidFill>
            <a:schemeClr val="bg1"/>
          </a:solidFill>
        </p:spPr>
        <p:txBody>
          <a:bodyPr wrap="square">
            <a:spAutoFit/>
          </a:bodyPr>
          <a:lstStyle/>
          <a:p>
            <a:pPr algn="just"/>
            <a:r>
              <a:rPr lang="es-ES" b="1" dirty="0"/>
              <a:t>Los samaritanos eran descendientes de dos grupos:</a:t>
            </a:r>
          </a:p>
          <a:p>
            <a:pPr lvl="1" algn="just"/>
            <a:endParaRPr lang="es-ES" dirty="0"/>
          </a:p>
          <a:p>
            <a:pPr lvl="1" algn="just"/>
            <a:r>
              <a:rPr lang="es-ES" dirty="0"/>
              <a:t>a) Resto de los israelitas que no fueron deportados cuando cayó el reino del norte en el 722 a, C.</a:t>
            </a:r>
          </a:p>
          <a:p>
            <a:pPr lvl="1" algn="just"/>
            <a:r>
              <a:rPr lang="es-ES" dirty="0"/>
              <a:t>b) Colonos extranjeros traídos de Babilonia y Media por los conquistadores. Estos trajeron también sus dioses que con el tiempo, fueron aceptados por el resto de los habitantes.</a:t>
            </a:r>
          </a:p>
          <a:p>
            <a:pPr algn="just"/>
            <a:endParaRPr lang="es-ES" dirty="0"/>
          </a:p>
          <a:p>
            <a:pPr algn="just"/>
            <a:r>
              <a:rPr lang="es-ES" b="1" dirty="0">
                <a:solidFill>
                  <a:srgbClr val="FF0000"/>
                </a:solidFill>
              </a:rPr>
              <a:t>Entre los samaritanos y los judíos había una verdadera confronta­ción, sobre todo por razones teológicas.</a:t>
            </a:r>
          </a:p>
          <a:p>
            <a:pPr algn="just"/>
            <a:endParaRPr lang="es-ES" dirty="0"/>
          </a:p>
          <a:p>
            <a:pPr algn="just"/>
            <a:r>
              <a:rPr lang="es-ES" dirty="0"/>
              <a:t>Jesús le ha pedido un favor, pero está dispuesto a corresponder con otro mucho mayor. Jesús se muestra por encima de las circunstancias que envuelven a judíos y samaritanos; se niega a reconocer la división, causada por las ideologías religiosas.</a:t>
            </a:r>
          </a:p>
          <a:p>
            <a:pPr algn="just"/>
            <a:endParaRPr lang="es-ES" dirty="0"/>
          </a:p>
          <a:p>
            <a:pPr algn="just"/>
            <a:r>
              <a:rPr lang="es-ES" dirty="0"/>
              <a:t>La mujer no conoce más agua que la del pozo, figura de la ley, que sólo se puede conseguir con el esfuerzo humano. No ha descubierto que existe un don de Dios gratuito.</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0136" y="249279"/>
            <a:ext cx="6171284" cy="6186309"/>
          </a:xfrm>
          <a:prstGeom prst="rect">
            <a:avLst/>
          </a:prstGeom>
        </p:spPr>
      </p:pic>
    </p:spTree>
    <p:extLst>
      <p:ext uri="{BB962C8B-B14F-4D97-AF65-F5344CB8AC3E}">
        <p14:creationId xmlns:p14="http://schemas.microsoft.com/office/powerpoint/2010/main" val="136333801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2410</TotalTime>
  <Words>4523</Words>
  <Application>Microsoft Office PowerPoint</Application>
  <PresentationFormat>Panorámica</PresentationFormat>
  <Paragraphs>150</Paragraphs>
  <Slides>28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28</vt:i4>
      </vt:variant>
    </vt:vector>
  </HeadingPairs>
  <TitlesOfParts>
    <vt:vector size="34" baseType="lpstr">
      <vt:lpstr>Agent Orange</vt:lpstr>
      <vt:lpstr>Arial</vt:lpstr>
      <vt:lpstr>Arial Black</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JAVIER GIL NACHER</dc:creator>
  <cp:lastModifiedBy>JAVIER GIL NACHER</cp:lastModifiedBy>
  <cp:revision>284</cp:revision>
  <dcterms:created xsi:type="dcterms:W3CDTF">2016-10-02T05:26:12Z</dcterms:created>
  <dcterms:modified xsi:type="dcterms:W3CDTF">2017-03-15T08:49:45Z</dcterms:modified>
</cp:coreProperties>
</file>