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9" r:id="rId3"/>
    <p:sldId id="329" r:id="rId4"/>
    <p:sldId id="328" r:id="rId5"/>
    <p:sldId id="327" r:id="rId6"/>
    <p:sldId id="280" r:id="rId7"/>
    <p:sldId id="316" r:id="rId8"/>
    <p:sldId id="323" r:id="rId9"/>
    <p:sldId id="332" r:id="rId10"/>
    <p:sldId id="260" r:id="rId11"/>
    <p:sldId id="318" r:id="rId12"/>
    <p:sldId id="291" r:id="rId13"/>
    <p:sldId id="324" r:id="rId14"/>
    <p:sldId id="325" r:id="rId15"/>
    <p:sldId id="302" r:id="rId16"/>
    <p:sldId id="333" r:id="rId17"/>
    <p:sldId id="266" r:id="rId18"/>
    <p:sldId id="292" r:id="rId19"/>
    <p:sldId id="267" r:id="rId20"/>
    <p:sldId id="269" r:id="rId21"/>
    <p:sldId id="270" r:id="rId22"/>
    <p:sldId id="326" r:id="rId23"/>
    <p:sldId id="271" r:id="rId24"/>
    <p:sldId id="272" r:id="rId25"/>
    <p:sldId id="315" r:id="rId26"/>
    <p:sldId id="330" r:id="rId27"/>
    <p:sldId id="331"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sorterViewPr>
    <p:cViewPr>
      <p:scale>
        <a:sx n="100" d="100"/>
        <a:sy n="100" d="100"/>
      </p:scale>
      <p:origin x="0" y="-68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22/03/2017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79897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22/03/2017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08456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22/03/2017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3085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22/03/2017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83892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22/03/2017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92690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33A94B5-7D72-4776-8785-681728A5461F}" type="datetimeFigureOut">
              <a:rPr lang="es-ES" smtClean="0"/>
              <a:t>22/03/2017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68382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33A94B5-7D72-4776-8785-681728A5461F}" type="datetimeFigureOut">
              <a:rPr lang="es-ES" smtClean="0"/>
              <a:t>22/03/2017</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1450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233A94B5-7D72-4776-8785-681728A5461F}" type="datetimeFigureOut">
              <a:rPr lang="es-ES" smtClean="0"/>
              <a:t>22/03/2017</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72267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3A94B5-7D72-4776-8785-681728A5461F}" type="datetimeFigureOut">
              <a:rPr lang="es-ES" smtClean="0"/>
              <a:t>22/03/2017</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59864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22/03/2017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70797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22/03/2017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82856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A94B5-7D72-4776-8785-681728A5461F}" type="datetimeFigureOut">
              <a:rPr lang="es-ES" smtClean="0"/>
              <a:t>22/03/2017</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720C8-14C5-4B8F-BE0B-9AD3C43D8948}" type="slidenum">
              <a:rPr lang="es-ES" smtClean="0"/>
              <a:t>‹Nº›</a:t>
            </a:fld>
            <a:endParaRPr lang="es-ES" dirty="0"/>
          </a:p>
        </p:txBody>
      </p:sp>
    </p:spTree>
    <p:extLst>
      <p:ext uri="{BB962C8B-B14F-4D97-AF65-F5344CB8AC3E}">
        <p14:creationId xmlns:p14="http://schemas.microsoft.com/office/powerpoint/2010/main" val="418597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pastoralsj.org/" TargetMode="External"/><Relationship Id="rId2" Type="http://schemas.openxmlformats.org/officeDocument/2006/relationships/hyperlink" Target="https://www.youtube.com/watch?v=9nO0xZ5Ky7s" TargetMode="Externa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hyperlink" Target="http://www.feadulta.com/e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s.slideshare.net/marlei61/la-piscina-desiloe" TargetMode="External"/><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hyperlink" Target="https://atlasdelabiblia.wordpress.com/el-agua/"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485" y="173672"/>
            <a:ext cx="6798754" cy="6521768"/>
          </a:xfrm>
          <a:prstGeom prst="rect">
            <a:avLst/>
          </a:prstGeom>
        </p:spPr>
      </p:pic>
    </p:spTree>
    <p:extLst>
      <p:ext uri="{BB962C8B-B14F-4D97-AF65-F5344CB8AC3E}">
        <p14:creationId xmlns:p14="http://schemas.microsoft.com/office/powerpoint/2010/main" val="261387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93597" y="143965"/>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(26 DE MARZO 2017) </a:t>
            </a:r>
            <a:r>
              <a:rPr lang="es-ES" sz="2200" dirty="0">
                <a:solidFill>
                  <a:srgbClr val="7030A0"/>
                </a:solidFill>
                <a:latin typeface="Arial Black" panose="020B0A04020102020204" pitchFamily="34" charset="0"/>
                <a:cs typeface="Agent Orange" panose="00000400000000000000" pitchFamily="2" charset="0"/>
              </a:rPr>
              <a:t>IV DOMINGO CUARESMA </a:t>
            </a:r>
            <a:r>
              <a:rPr lang="es-ES" dirty="0">
                <a:solidFill>
                  <a:srgbClr val="7030A0"/>
                </a:solidFill>
                <a:latin typeface="Arial Black" panose="020B0A04020102020204" pitchFamily="34" charset="0"/>
                <a:cs typeface="Agent Orange" panose="00000400000000000000" pitchFamily="2" charset="0"/>
              </a:rPr>
              <a:t>Ciclo A      </a:t>
            </a:r>
            <a:r>
              <a:rPr lang="es-ES" sz="1400" dirty="0" err="1">
                <a:solidFill>
                  <a:srgbClr val="7030A0"/>
                </a:solidFill>
                <a:latin typeface="Arial Black" panose="020B0A04020102020204" pitchFamily="34" charset="0"/>
                <a:cs typeface="Agent Orange" panose="00000400000000000000" pitchFamily="2" charset="0"/>
              </a:rPr>
              <a:t>Jn</a:t>
            </a:r>
            <a:r>
              <a:rPr lang="es-ES" dirty="0">
                <a:solidFill>
                  <a:srgbClr val="7030A0"/>
                </a:solidFill>
                <a:latin typeface="Arial Black" panose="020B0A04020102020204" pitchFamily="34" charset="0"/>
                <a:cs typeface="Agent Orange" panose="00000400000000000000" pitchFamily="2" charset="0"/>
              </a:rPr>
              <a:t> </a:t>
            </a:r>
            <a:r>
              <a:rPr lang="es-ES" sz="1400" dirty="0">
                <a:solidFill>
                  <a:srgbClr val="7030A0"/>
                </a:solidFill>
                <a:latin typeface="Arial Black" panose="020B0A04020102020204" pitchFamily="34" charset="0"/>
                <a:cs typeface="Agent Orange" panose="00000400000000000000" pitchFamily="2" charset="0"/>
              </a:rPr>
              <a:t>9, 1-41</a:t>
            </a:r>
            <a:endParaRPr lang="es-ES" sz="2000" dirty="0">
              <a:solidFill>
                <a:srgbClr val="7030A0"/>
              </a:solidFill>
              <a:latin typeface="Arial Black" panose="020B0A04020102020204" pitchFamily="34" charset="0"/>
              <a:cs typeface="Agent Orange" panose="00000400000000000000" pitchFamily="2" charset="0"/>
            </a:endParaRPr>
          </a:p>
        </p:txBody>
      </p:sp>
      <p:sp>
        <p:nvSpPr>
          <p:cNvPr id="7" name="Rectángulo 6"/>
          <p:cNvSpPr/>
          <p:nvPr/>
        </p:nvSpPr>
        <p:spPr>
          <a:xfrm>
            <a:off x="693597" y="734133"/>
            <a:ext cx="10906813" cy="5940088"/>
          </a:xfrm>
          <a:prstGeom prst="rect">
            <a:avLst/>
          </a:prstGeom>
          <a:solidFill>
            <a:schemeClr val="bg1"/>
          </a:solidFill>
        </p:spPr>
        <p:txBody>
          <a:bodyPr wrap="square">
            <a:spAutoFit/>
          </a:bodyPr>
          <a:lstStyle/>
          <a:p>
            <a:pPr algn="just"/>
            <a:r>
              <a:rPr lang="es-ES" dirty="0"/>
              <a:t>[</a:t>
            </a:r>
            <a:r>
              <a:rPr lang="es-ES" sz="2000" dirty="0"/>
              <a:t>1] Al pasar vio un hombre ciego de nacimiento. [2] Los discípulos le preguntaron: ---Rabí, ¿quién pecó para que naciera ciego? ¿Él o sus padres? [3] Jesús contestó: ---Ni él pecó ni sus padres; ha sucedido para que se revele en él la acción de Dios. [4] Mientras es de día, tenéis que trabajar en las obras del que me envió. Llegará la noche, cuando nadie puede trabajar. [5] Mientras estoy en el mundo, soy la luz del mundo. [6] Dicho esto, escupió en el suelo, hizo barro con la saliva, se lo puso en los ojos [7] y le dijo: ---Ve a lavarte en la alberca de </a:t>
            </a:r>
            <a:r>
              <a:rPr lang="es-ES" sz="2000" dirty="0" err="1"/>
              <a:t>Siloé</a:t>
            </a:r>
            <a:r>
              <a:rPr lang="es-ES" sz="2000" dirty="0"/>
              <a:t> --que significa enviado--. Fue, se lavó y volvió con vista. [8] Los vecinos y los que antes lo habían visto pidiendo limosna comentaban: ---¿No es éste el que se sentaba a pedir limosna? [9] Unos decían: ---Es él. Otros decían: ---No es, sino que se le parece. Él respondía: ---Soy yo. [10] Así que le preguntaron: ---¿Cómo [pues] se te abrieron los ojos? [11] Contestó: ---Ese hombre que se llama Jesús hizo barro, lo puso sobre mis ojos y me dijo que fuera a lavarme a la fuente de </a:t>
            </a:r>
            <a:r>
              <a:rPr lang="es-ES" sz="2000" dirty="0" err="1"/>
              <a:t>Siloé</a:t>
            </a:r>
            <a:r>
              <a:rPr lang="es-ES" sz="2000" dirty="0"/>
              <a:t>. Fui, me lavé y recobré la vista. [12] Le preguntaron: ---¿Dónde está él? Responde: ---No sé. [13] Llevaron ante los fariseos al que había sido ciego [14] --era sábado el día que Jesús hizo barro y le abrió los ojos--. [15] Los fariseos le preguntaron otra vez cómo había recobrado la vista. Les respondió: ---Me aplicó barro a los ojos, me lavé, y ahora veo. [16] Algunos fariseos le dijeron: ---Ese hombre no viene de parte de Dios, porque no observa el sábado. Otros decían: ---¿Cómo puede un pecador hacer tales señales? Y estaban divididos. [17] Preguntaron de nuevo al ciego: ---Y tú, ¿qué dices del que te abrió los ojos? Contestó: ---Que es profeta. [18] Los judíos no acababan de creer que había sido ciego y había recobrado la vista; así que llamaron a los padres del que había recobrado la vista [19] y les preguntaron: ---¿Es éste vuestro hijo, el que decís que nació ciego? ¿Cómo es que ahora ve? </a:t>
            </a:r>
            <a:endParaRPr lang="es-ES" b="1" dirty="0">
              <a:solidFill>
                <a:srgbClr val="FF0000"/>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4383" y="6457361"/>
            <a:ext cx="924219" cy="320963"/>
          </a:xfrm>
          <a:prstGeom prst="rect">
            <a:avLst/>
          </a:prstGeom>
        </p:spPr>
      </p:pic>
    </p:spTree>
    <p:extLst>
      <p:ext uri="{BB962C8B-B14F-4D97-AF65-F5344CB8AC3E}">
        <p14:creationId xmlns:p14="http://schemas.microsoft.com/office/powerpoint/2010/main" val="341108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45097" y="226061"/>
            <a:ext cx="11660956" cy="6247864"/>
          </a:xfrm>
          <a:prstGeom prst="rect">
            <a:avLst/>
          </a:prstGeom>
          <a:solidFill>
            <a:schemeClr val="bg1"/>
          </a:solidFill>
        </p:spPr>
        <p:txBody>
          <a:bodyPr wrap="square">
            <a:spAutoFit/>
          </a:bodyPr>
          <a:lstStyle/>
          <a:p>
            <a:pPr algn="just"/>
            <a:r>
              <a:rPr lang="es-ES" sz="2000" dirty="0"/>
              <a:t>[20] Contestaron sus padres: ---Sabemos que éste es nuestro hijo y que nació ciego; [21] cómo es que ahora ve, no lo sabemos; quién le abrió los ojos, no lo sabemos. Preguntadle a él, que tiene edad y puede dar razón de sí. [22] Sus padres dijeron esto por temor a los judíos; porque los judíos ya habían decidido que quien lo confesara como Mesías sería expulsado de la sinagoga. [23] Por eso dijeron los padres que tenía edad y que le preguntaran a él. [24] Llamaron por segunda vez al hombre que había sido ciego y le dijeron: ---Da gloria a Dios. A nosotros nos consta que aquél es un pecador. [25] Les contestó: ---Si es pecador, no lo sé; una cosa me consta, que yo era ciego y ahora veo. [26] Le preguntaron de nuevo: ---¿Cómo te abrió los ojos? [27] Les contestó: ---Ya os lo he dicho y no me creísteis; ¿para qué queréis oírlo de nuevo? ¿No será que queréis haceros discípulos suyos? [28] Lo insultaron diciendo: ---¡Discípulo de él lo serás tú!, nosotros somos discípulos de Moisés. [29] De Moisés nos consta que le habló Dios; en cuanto a ése, no sabemos de dónde viene. [30] Les replicó: ---Eso es lo extraño, que vosotros no sabéis de dónde viene y a mí me abrió los ojos. [31] Sabemos que Dios no escucha a los pecadores, sino que escucha al que es piadoso y hace su voluntad. [32] Jamás se oyó contar que alguien haya abierto los ojos a un ciego de nacimiento. [33] Si ese hombre no viniera de parte de Dios, no podría hacer nada. [34] Le contestaron: ---Tú naciste lleno de pecado, ¿y quieres darnos lecciones? Y lo expulsaron. [35] Oyó Jesús que lo habían expulsado y, cuando lo encontró, le dijo: ---¿Crees en el Hijo del Hombre? [36] Contestó: ---¿Quién es, Señor, para que crea en él? [37] Jesús le dijo: ---Lo has visto: es el que está hablando contigo. [38] Respondió: ---Creo, Señor. Y se postró ante él. [39] Jesús dijo: ---He venido a este mundo a entablar un juicio, para que los ciegos vean y los que vean queden ciegos. [40] Algunos fariseos que se encontraban con él preguntaron: ---Y nosotros, ¿estamos ciegos? [41] Les respondió Jesús: ---Si estuvierais ciegos, no tendríais pecado; pero, como decís que veis, vuestro pecado permanece.</a:t>
            </a:r>
            <a:endParaRPr lang="es-E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07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2025" y="170625"/>
            <a:ext cx="6915784" cy="6347892"/>
          </a:xfrm>
          <a:prstGeom prst="rect">
            <a:avLst/>
          </a:prstGeom>
          <a:solidFill>
            <a:schemeClr val="bg1"/>
          </a:solidFill>
        </p:spPr>
        <p:txBody>
          <a:bodyPr wrap="square">
            <a:spAutoFit/>
          </a:bodyPr>
          <a:lstStyle/>
          <a:p>
            <a:pPr algn="just"/>
            <a:r>
              <a:rPr lang="es-ES" sz="2000" dirty="0"/>
              <a:t>Para los </a:t>
            </a:r>
            <a:r>
              <a:rPr lang="es-ES" sz="2000" b="1" dirty="0">
                <a:solidFill>
                  <a:srgbClr val="FF0000"/>
                </a:solidFill>
              </a:rPr>
              <a:t>fariseos</a:t>
            </a:r>
            <a:r>
              <a:rPr lang="es-ES" sz="2000" dirty="0"/>
              <a:t> no tiene importancia que un hombre haya sido curado. </a:t>
            </a:r>
            <a:r>
              <a:rPr lang="es-ES" sz="2000" b="1" dirty="0"/>
              <a:t>No se alegran del bien del hombre</a:t>
            </a:r>
            <a:r>
              <a:rPr lang="es-ES" sz="2000" dirty="0"/>
              <a:t>. </a:t>
            </a:r>
            <a:r>
              <a:rPr lang="es-ES" sz="2000" b="1" dirty="0">
                <a:solidFill>
                  <a:srgbClr val="FF0000"/>
                </a:solidFill>
              </a:rPr>
              <a:t>Solo les interesa la Ley y creen que a Dios tampoco le importa el hombre.</a:t>
            </a:r>
            <a:r>
              <a:rPr lang="es-ES" sz="2000" dirty="0"/>
              <a:t> Acuden a los padres para desvirtuar el hecho que no pueden negar. </a:t>
            </a:r>
            <a:r>
              <a:rPr lang="es-ES" sz="2000" b="1" dirty="0"/>
              <a:t>Los padres son gente sometida</a:t>
            </a:r>
            <a:r>
              <a:rPr lang="es-ES" sz="2000" dirty="0"/>
              <a:t>, en tinieblas. </a:t>
            </a:r>
            <a:r>
              <a:rPr lang="es-ES" sz="2000" b="1" dirty="0">
                <a:solidFill>
                  <a:srgbClr val="0070C0"/>
                </a:solidFill>
              </a:rPr>
              <a:t>La pregunta es triple: ¿Es vuestro hijo? ¿Nació ciego? ¿Cómo recobró la vista? </a:t>
            </a:r>
          </a:p>
          <a:p>
            <a:pPr algn="just"/>
            <a:r>
              <a:rPr lang="es-ES" sz="2000" b="1" dirty="0"/>
              <a:t>Los padres responden a las dos primeras preguntas, pero a la tercera, la más importante, no se atreven a responder.</a:t>
            </a:r>
            <a:r>
              <a:rPr lang="es-ES" sz="2000" dirty="0"/>
              <a:t> </a:t>
            </a:r>
            <a:r>
              <a:rPr lang="es-ES" sz="2000" b="1" dirty="0">
                <a:solidFill>
                  <a:srgbClr val="FF0000"/>
                </a:solidFill>
              </a:rPr>
              <a:t>El miedo </a:t>
            </a:r>
            <a:r>
              <a:rPr lang="es-ES" sz="2000" dirty="0">
                <a:solidFill>
                  <a:srgbClr val="FF0000"/>
                </a:solidFill>
              </a:rPr>
              <a:t>les impide aceptar cualquier complicidad con el hecho. Tienen miedo de ser expulsados de la institución.</a:t>
            </a:r>
          </a:p>
          <a:p>
            <a:pPr algn="just"/>
            <a:endParaRPr lang="es-ES" sz="1050" dirty="0"/>
          </a:p>
          <a:p>
            <a:pPr algn="just"/>
            <a:r>
              <a:rPr lang="es-ES" sz="2000" b="1" dirty="0"/>
              <a:t>Al fallarles la argucia empleada con los padres, intentan confundir al ciego. </a:t>
            </a:r>
            <a:r>
              <a:rPr lang="es-ES" sz="2000" dirty="0"/>
              <a:t>Quieren, por todos los medios, conseguir la lealtad del ciego aún en contra de la evidencia. </a:t>
            </a:r>
            <a:r>
              <a:rPr lang="es-ES" sz="2000" b="1" dirty="0">
                <a:solidFill>
                  <a:srgbClr val="FF0000"/>
                </a:solidFill>
              </a:rPr>
              <a:t>Condenan a Jesús en nombre de la moral oficial</a:t>
            </a:r>
            <a:r>
              <a:rPr lang="es-ES" sz="2000" dirty="0"/>
              <a:t> </a:t>
            </a:r>
            <a:r>
              <a:rPr lang="es-ES" sz="2000" dirty="0">
                <a:solidFill>
                  <a:srgbClr val="FF0000"/>
                </a:solidFill>
              </a:rPr>
              <a:t>y pretenden que le condene también el que ha sido curado. </a:t>
            </a:r>
            <a:r>
              <a:rPr lang="es-ES" sz="2000" b="1" dirty="0">
                <a:solidFill>
                  <a:srgbClr val="0070C0"/>
                </a:solidFill>
              </a:rPr>
              <a:t>Ellos lo tienen claro, Dios no puede estar de parte del que no cumple la Ley. </a:t>
            </a:r>
            <a:r>
              <a:rPr lang="es-ES" sz="2000" dirty="0">
                <a:solidFill>
                  <a:srgbClr val="0070C0"/>
                </a:solidFill>
              </a:rPr>
              <a:t>Dios no puede actuar contra el precepto ni siquiera en benefició del hombre. </a:t>
            </a:r>
            <a:r>
              <a:rPr lang="es-ES" sz="2800" b="1" dirty="0">
                <a:solidFill>
                  <a:srgbClr val="0070C0"/>
                </a:solidFill>
              </a:rPr>
              <a:t>Quieren hacerle ver que la vista de que ahora goza es contraria a la voluntad de Dios</a:t>
            </a:r>
            <a:r>
              <a:rPr lang="es-ES" sz="2400" b="1" dirty="0">
                <a:solidFill>
                  <a:srgbClr val="0070C0"/>
                </a:solidFill>
              </a:rPr>
              <a:t>.</a:t>
            </a:r>
            <a:endParaRPr lang="es-ES" sz="2000" b="1" dirty="0">
              <a:solidFill>
                <a:srgbClr val="0070C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809" y="170625"/>
            <a:ext cx="4914549" cy="6347892"/>
          </a:xfrm>
          <a:prstGeom prst="rect">
            <a:avLst/>
          </a:prstGeom>
        </p:spPr>
      </p:pic>
    </p:spTree>
    <p:extLst>
      <p:ext uri="{BB962C8B-B14F-4D97-AF65-F5344CB8AC3E}">
        <p14:creationId xmlns:p14="http://schemas.microsoft.com/office/powerpoint/2010/main" val="109265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44099" y="306229"/>
            <a:ext cx="7981394" cy="6340197"/>
          </a:xfrm>
          <a:prstGeom prst="rect">
            <a:avLst/>
          </a:prstGeom>
          <a:solidFill>
            <a:schemeClr val="bg1"/>
          </a:solidFill>
        </p:spPr>
        <p:txBody>
          <a:bodyPr wrap="square">
            <a:spAutoFit/>
          </a:bodyPr>
          <a:lstStyle/>
          <a:p>
            <a:pPr algn="just"/>
            <a:r>
              <a:rPr lang="es-ES" sz="2000" dirty="0"/>
              <a:t>Al contrario que los padres, el ciego no tiene miedo. Expresa lo que piensa ante los jefes. A las teorías teológicas, opone los hechos</a:t>
            </a:r>
            <a:r>
              <a:rPr lang="es-ES" sz="2000" b="1" dirty="0">
                <a:solidFill>
                  <a:srgbClr val="FF0000"/>
                </a:solidFill>
              </a:rPr>
              <a:t>. Puede que se haya quebrantado la Ley, pero lo que ha sucedido es tan positivo para él, que se tiene que hacer la pregunta: ¿No estará Jesús por encima del Sábado? </a:t>
            </a:r>
          </a:p>
          <a:p>
            <a:pPr algn="just"/>
            <a:endParaRPr lang="es-ES" sz="1100" b="1" dirty="0">
              <a:solidFill>
                <a:srgbClr val="FF0000"/>
              </a:solidFill>
            </a:endParaRPr>
          </a:p>
          <a:p>
            <a:pPr algn="just"/>
            <a:r>
              <a:rPr lang="es-ES" sz="2400" b="1" dirty="0"/>
              <a:t>Ha experimentado el amor gratuito y liberador. Él sabe ahora lo que es ser un hombre y, gracias a eso, sabe también lo que es Dios. </a:t>
            </a:r>
            <a:r>
              <a:rPr lang="es-ES" sz="2000" dirty="0"/>
              <a:t>Él ahora ve, los maestros están ciegos. </a:t>
            </a:r>
            <a:r>
              <a:rPr lang="es-ES" sz="2800" b="1" dirty="0">
                <a:solidFill>
                  <a:srgbClr val="0070C0"/>
                </a:solidFill>
              </a:rPr>
              <a:t>Descubre que en Jesús, está presente Dios</a:t>
            </a:r>
            <a:r>
              <a:rPr lang="es-ES" sz="2800" dirty="0"/>
              <a:t>. </a:t>
            </a:r>
            <a:r>
              <a:rPr lang="es-ES" sz="2000" dirty="0"/>
              <a:t>El hombre utiliza una teología admitida por todos. Dios no puede estar de parte de un pecador.</a:t>
            </a:r>
          </a:p>
          <a:p>
            <a:pPr algn="just"/>
            <a:endParaRPr lang="es-ES" sz="1100" dirty="0"/>
          </a:p>
          <a:p>
            <a:pPr algn="just"/>
            <a:r>
              <a:rPr lang="es-ES" sz="2000" b="1" dirty="0"/>
              <a:t>Los fariseos están tan seguros de su Ley, que no dudan en negar la misma realidad. Pero al ciego le es imposible negar lo que personalmente ha vivido</a:t>
            </a:r>
            <a:r>
              <a:rPr lang="es-ES" sz="2000" dirty="0"/>
              <a:t>. Por no negar su propia experiencia ni renunciar al bien que ha recibido, lo expulsan. Con su mentira han querido apagar la luz-vida. Al no conseguirlo, el hombre no puede permanecer dentro del ámbito de la muerte-tiniebla que es la sinagoga. Lo mismo que Jesús tuvo que salir del templo, el ciego que ha recibido la luz, tiene que salir de la institución judía.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76" y="306228"/>
            <a:ext cx="3912124" cy="6340197"/>
          </a:xfrm>
          <a:prstGeom prst="rect">
            <a:avLst/>
          </a:prstGeom>
        </p:spPr>
      </p:pic>
    </p:spTree>
    <p:extLst>
      <p:ext uri="{BB962C8B-B14F-4D97-AF65-F5344CB8AC3E}">
        <p14:creationId xmlns:p14="http://schemas.microsoft.com/office/powerpoint/2010/main" val="210167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91373" y="302600"/>
            <a:ext cx="5541428" cy="6063198"/>
          </a:xfrm>
          <a:prstGeom prst="rect">
            <a:avLst/>
          </a:prstGeom>
          <a:solidFill>
            <a:schemeClr val="bg1"/>
          </a:solidFill>
        </p:spPr>
        <p:txBody>
          <a:bodyPr wrap="square">
            <a:spAutoFit/>
          </a:bodyPr>
          <a:lstStyle/>
          <a:p>
            <a:pPr algn="just"/>
            <a:r>
              <a:rPr lang="es-ES" sz="2000" b="1" dirty="0"/>
              <a:t>"Fue a buscarlo". </a:t>
            </a:r>
            <a:r>
              <a:rPr lang="es-ES" sz="2000" dirty="0"/>
              <a:t>El (</a:t>
            </a:r>
            <a:r>
              <a:rPr lang="es-ES" sz="2000" dirty="0" err="1"/>
              <a:t>euron</a:t>
            </a:r>
            <a:r>
              <a:rPr lang="es-ES" sz="2000" dirty="0"/>
              <a:t>) griego no significa un encuentro fortuito, sino el fruto de una actividad con la intención de encontrar algo o a alguien. </a:t>
            </a:r>
            <a:r>
              <a:rPr lang="es-ES" sz="2400" b="1" dirty="0">
                <a:solidFill>
                  <a:srgbClr val="FF0000"/>
                </a:solidFill>
              </a:rPr>
              <a:t>El contraste salta a la vista. Los fariseos lo expulsan, Jesús lo busca. </a:t>
            </a:r>
          </a:p>
          <a:p>
            <a:pPr algn="just"/>
            <a:endParaRPr lang="es-ES" sz="2000" dirty="0"/>
          </a:p>
          <a:p>
            <a:pPr algn="just"/>
            <a:r>
              <a:rPr lang="es-ES" sz="2400" b="1" dirty="0"/>
              <a:t>No le dice, como al inválido de la piscina, que no vuelva a dejarse someter, porque ya había superado la prueba manteniéndose firme ante los fariseos. </a:t>
            </a:r>
          </a:p>
          <a:p>
            <a:pPr algn="just"/>
            <a:endParaRPr lang="es-ES" sz="2000" dirty="0"/>
          </a:p>
          <a:p>
            <a:pPr algn="just"/>
            <a:r>
              <a:rPr lang="es-ES" sz="2000" dirty="0"/>
              <a:t>Con su pregunta va a acabar la obra de iluminación que había comenzado. </a:t>
            </a:r>
            <a:r>
              <a:rPr lang="es-ES" sz="2400" b="1" dirty="0">
                <a:solidFill>
                  <a:srgbClr val="0070C0"/>
                </a:solidFill>
              </a:rPr>
              <a:t>La acción de Jesús había hecho descubrir al ciego una nueva manera de ser hombre, cuyo modelo era Jesús, "el Hombre". Jesús quiere que tome conciencia de esta realidad</a:t>
            </a:r>
            <a:endParaRPr lang="es-ES" sz="2000" b="1" dirty="0">
              <a:solidFill>
                <a:srgbClr val="0070C0"/>
              </a:solidFill>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5537"/>
          <a:stretch/>
        </p:blipFill>
        <p:spPr>
          <a:xfrm>
            <a:off x="376318" y="302600"/>
            <a:ext cx="6015055" cy="6063198"/>
          </a:xfrm>
          <a:prstGeom prst="rect">
            <a:avLst/>
          </a:prstGeom>
        </p:spPr>
      </p:pic>
    </p:spTree>
    <p:extLst>
      <p:ext uri="{BB962C8B-B14F-4D97-AF65-F5344CB8AC3E}">
        <p14:creationId xmlns:p14="http://schemas.microsoft.com/office/powerpoint/2010/main" val="3974522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8295" y="321445"/>
            <a:ext cx="5767981" cy="6247864"/>
          </a:xfrm>
          <a:prstGeom prst="rect">
            <a:avLst/>
          </a:prstGeom>
          <a:solidFill>
            <a:schemeClr val="bg1"/>
          </a:solidFill>
        </p:spPr>
        <p:txBody>
          <a:bodyPr wrap="square">
            <a:spAutoFit/>
          </a:bodyPr>
          <a:lstStyle/>
          <a:p>
            <a:pPr algn="just"/>
            <a:r>
              <a:rPr lang="es-ES" sz="2000" b="1" dirty="0"/>
              <a:t>El relato termina con la plena aceptación de Jesús. </a:t>
            </a:r>
            <a:r>
              <a:rPr lang="es-ES" sz="2000" dirty="0"/>
              <a:t>"Se postró" </a:t>
            </a:r>
            <a:r>
              <a:rPr lang="es-ES" sz="2000" dirty="0" err="1"/>
              <a:t>prosekinesen</a:t>
            </a:r>
            <a:r>
              <a:rPr lang="es-ES" sz="2000" dirty="0"/>
              <a:t>) es el mismo verbo con que se designa la adoración debida a Dios en 4,20-24. </a:t>
            </a:r>
          </a:p>
          <a:p>
            <a:pPr algn="just"/>
            <a:endParaRPr lang="es-ES" sz="2000" dirty="0"/>
          </a:p>
          <a:p>
            <a:pPr algn="just"/>
            <a:r>
              <a:rPr lang="es-ES" sz="2000" b="1" dirty="0"/>
              <a:t>El gesto de postrarse para adorar a Jesús no es infrecuente en los sinópticos, </a:t>
            </a:r>
            <a:r>
              <a:rPr lang="es-ES" sz="2000" dirty="0"/>
              <a:t>sobre todo en Mt, pero éste es el único pasaje de </a:t>
            </a:r>
            <a:r>
              <a:rPr lang="es-ES" sz="2000" dirty="0" err="1"/>
              <a:t>Jn</a:t>
            </a:r>
            <a:r>
              <a:rPr lang="es-ES" sz="2000" dirty="0"/>
              <a:t> en que aparece. Jesús, el Hombre, es el nuevo santuario donde se verifica la presencia de Dios. </a:t>
            </a:r>
          </a:p>
          <a:p>
            <a:pPr algn="just"/>
            <a:endParaRPr lang="es-ES" sz="2400" dirty="0"/>
          </a:p>
          <a:p>
            <a:pPr algn="just"/>
            <a:r>
              <a:rPr lang="es-ES" sz="2800" b="1" dirty="0">
                <a:solidFill>
                  <a:srgbClr val="FF0000"/>
                </a:solidFill>
              </a:rPr>
              <a:t>El ciego, expulsado, encuentra el verdadero santuario, Jesús, donde se rinde el culto en espíritu y verdad, anunciado a la Samaritana. Este culto no se puede dar a Dios más que en el hombre, porque consiste en la práctica del amor</a:t>
            </a:r>
            <a:r>
              <a:rPr lang="es-ES" sz="2400" dirty="0"/>
              <a:t>.</a:t>
            </a:r>
            <a:endParaRPr lang="es-ES" sz="24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276" y="321444"/>
            <a:ext cx="5886314" cy="6247865"/>
          </a:xfrm>
          <a:prstGeom prst="rect">
            <a:avLst/>
          </a:prstGeom>
        </p:spPr>
      </p:pic>
    </p:spTree>
    <p:extLst>
      <p:ext uri="{BB962C8B-B14F-4D97-AF65-F5344CB8AC3E}">
        <p14:creationId xmlns:p14="http://schemas.microsoft.com/office/powerpoint/2010/main" val="337439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7466" y="227176"/>
            <a:ext cx="5767981" cy="6247864"/>
          </a:xfrm>
          <a:prstGeom prst="rect">
            <a:avLst/>
          </a:prstGeom>
          <a:solidFill>
            <a:schemeClr val="bg1"/>
          </a:solidFill>
        </p:spPr>
        <p:txBody>
          <a:bodyPr wrap="square">
            <a:spAutoFit/>
          </a:bodyPr>
          <a:lstStyle/>
          <a:p>
            <a:pPr algn="just"/>
            <a:r>
              <a:rPr lang="es-ES" sz="2400" b="1" dirty="0"/>
              <a:t>Termina el relato con una proclamación solemne de Jesús:</a:t>
            </a:r>
            <a:r>
              <a:rPr lang="es-ES" sz="2000" dirty="0"/>
              <a:t> </a:t>
            </a:r>
            <a:r>
              <a:rPr lang="es-ES" sz="2400" b="1" dirty="0"/>
              <a:t>"para un juicio he venido yo a este mundo: para que los que no ven, vean y los que creen ver se queden ciegos". </a:t>
            </a:r>
          </a:p>
          <a:p>
            <a:pPr algn="just"/>
            <a:endParaRPr lang="es-ES" sz="2000" dirty="0"/>
          </a:p>
          <a:p>
            <a:pPr algn="just"/>
            <a:r>
              <a:rPr lang="es-ES" sz="2400" b="1" dirty="0">
                <a:solidFill>
                  <a:srgbClr val="FF0000"/>
                </a:solidFill>
              </a:rPr>
              <a:t>Estas no son palabras de Jesús sino de los cristianos de finales del s. I. </a:t>
            </a:r>
            <a:r>
              <a:rPr lang="es-ES" sz="2800" dirty="0">
                <a:solidFill>
                  <a:srgbClr val="FF0000"/>
                </a:solidFill>
              </a:rPr>
              <a:t>clara alusión a los fariseos que se revuelven contra Jesús: ¿También nosotros estamos ciegos? </a:t>
            </a:r>
          </a:p>
          <a:p>
            <a:pPr algn="just"/>
            <a:endParaRPr lang="es-ES" sz="2000" dirty="0"/>
          </a:p>
          <a:p>
            <a:pPr algn="just"/>
            <a:r>
              <a:rPr lang="es-ES" sz="2000" dirty="0"/>
              <a:t>Para ellos, los conocedores y cumplidores de la Ley, que tenían por ciegos a los demás, era inconcebible que alguien pudiera tenerles por ciegos. </a:t>
            </a:r>
            <a:r>
              <a:rPr lang="es-ES" sz="2000" b="1" dirty="0"/>
              <a:t>Pero la respuesta de Jesús deja muy clara la realidad sangrante:</a:t>
            </a:r>
            <a:r>
              <a:rPr lang="es-ES" sz="2000" dirty="0"/>
              <a:t> </a:t>
            </a:r>
            <a:r>
              <a:rPr lang="es-ES" sz="2400" b="1" dirty="0">
                <a:solidFill>
                  <a:srgbClr val="0070C0"/>
                </a:solidFill>
              </a:rPr>
              <a:t>Los que más cerca se creen de Dios, son los que menos le conocen.</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8294"/>
          <a:stretch/>
        </p:blipFill>
        <p:spPr>
          <a:xfrm>
            <a:off x="5995447" y="227176"/>
            <a:ext cx="6033155" cy="6247864"/>
          </a:xfrm>
          <a:prstGeom prst="rect">
            <a:avLst/>
          </a:prstGeom>
        </p:spPr>
      </p:pic>
    </p:spTree>
    <p:extLst>
      <p:ext uri="{BB962C8B-B14F-4D97-AF65-F5344CB8AC3E}">
        <p14:creationId xmlns:p14="http://schemas.microsoft.com/office/powerpoint/2010/main" val="282990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ina12.com.ar/2001/suple/Radar/imagenes/YO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8" y="331469"/>
            <a:ext cx="1821471" cy="190268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069650" y="910307"/>
            <a:ext cx="8289649" cy="1754326"/>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 Cómo me acerco cada día a Dios: </a:t>
            </a:r>
          </a:p>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con miedo, con legalismo farisaico o </a:t>
            </a:r>
          </a:p>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con libertad y confianza,…</a:t>
            </a:r>
            <a:r>
              <a:rPr lang="es-ES"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a:t>
            </a:r>
            <a:endParaRPr lang="es-ES" sz="44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endParaRPr>
          </a:p>
        </p:txBody>
      </p:sp>
      <p:sp>
        <p:nvSpPr>
          <p:cNvPr id="7" name="Rectángulo 6"/>
          <p:cNvSpPr/>
          <p:nvPr/>
        </p:nvSpPr>
        <p:spPr>
          <a:xfrm>
            <a:off x="1776253" y="3180925"/>
            <a:ext cx="9521801" cy="1754326"/>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a:t>
            </a:r>
            <a:r>
              <a:rPr lang="es-ES"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 E</a:t>
            </a: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n mi misión educativa </a:t>
            </a:r>
            <a:r>
              <a:rPr lang="es-ES" sz="28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(alumnos, compañeros, padres,…)</a:t>
            </a: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 cómo puedo ser presencia del Dios que sana y da vida, que cura cegueras?</a:t>
            </a:r>
          </a:p>
        </p:txBody>
      </p:sp>
      <p:sp>
        <p:nvSpPr>
          <p:cNvPr id="8" name="Rectángulo 7"/>
          <p:cNvSpPr/>
          <p:nvPr/>
        </p:nvSpPr>
        <p:spPr>
          <a:xfrm>
            <a:off x="2901213" y="3734923"/>
            <a:ext cx="7271882" cy="646331"/>
          </a:xfrm>
          <a:prstGeom prst="rect">
            <a:avLst/>
          </a:prstGeom>
          <a:noFill/>
        </p:spPr>
        <p:txBody>
          <a:bodyPr wrap="square" lIns="91440" tIns="45720" rIns="91440" bIns="45720">
            <a:spAutoFit/>
          </a:bodyPr>
          <a:lstStyle/>
          <a:p>
            <a:pPr algn="ctr"/>
            <a:endPar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271175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84224" y="1237683"/>
            <a:ext cx="8270449" cy="4801314"/>
          </a:xfrm>
          <a:prstGeom prst="rect">
            <a:avLst/>
          </a:prstGeom>
          <a:solidFill>
            <a:schemeClr val="accent1">
              <a:lumMod val="20000"/>
              <a:lumOff val="80000"/>
            </a:schemeClr>
          </a:solidFill>
        </p:spPr>
        <p:txBody>
          <a:bodyPr wrap="square">
            <a:spAutoFit/>
          </a:bodyPr>
          <a:lstStyle/>
          <a:p>
            <a:r>
              <a:rPr lang="es-ES" b="1" dirty="0"/>
              <a:t>MEDITACIÓN SAN JUAN BAUTISTA DE LA SALLE (MF 113, 1, 2)</a:t>
            </a:r>
            <a:endParaRPr lang="es-ES" dirty="0"/>
          </a:p>
          <a:p>
            <a:pPr algn="just"/>
            <a:endParaRPr lang="es-ES" dirty="0"/>
          </a:p>
          <a:p>
            <a:pPr algn="just"/>
            <a:r>
              <a:rPr lang="es-ES" dirty="0"/>
              <a:t>Vosotros tenéis la dicha de trabajar en la instrucción de los pobres y de estar vinculados a un empleo que sólo es estimado y honrado por quienes tienen espíritu cristiano. Agradeced a Dios que os haya puesto en estado tan santificador y tan capaz de procurar la santificación de los demás; pero que no tiene, sin embargo, nada de brillante ante los hombres, y que proporciona, incluso, a menudo, ocasiones de humillación para quienes lo ejercen.</a:t>
            </a:r>
          </a:p>
          <a:p>
            <a:br>
              <a:rPr lang="es-ES" dirty="0"/>
            </a:br>
            <a:endParaRPr lang="es-ES" dirty="0"/>
          </a:p>
          <a:p>
            <a:r>
              <a:rPr lang="es-ES" b="1" dirty="0">
                <a:solidFill>
                  <a:srgbClr val="0070C0"/>
                </a:solidFill>
              </a:rPr>
              <a:t>MEDITACIÓ SANT JOAN BAPTISTA DE LA SALLE (MF 113, 1, 2)</a:t>
            </a:r>
            <a:endParaRPr lang="es-ES" dirty="0">
              <a:solidFill>
                <a:srgbClr val="0070C0"/>
              </a:solidFill>
            </a:endParaRPr>
          </a:p>
          <a:p>
            <a:pPr algn="just"/>
            <a:endParaRPr lang="es-ES" dirty="0">
              <a:solidFill>
                <a:srgbClr val="0070C0"/>
              </a:solidFill>
            </a:endParaRPr>
          </a:p>
          <a:p>
            <a:pPr algn="just"/>
            <a:r>
              <a:rPr lang="es-ES" dirty="0" err="1">
                <a:solidFill>
                  <a:srgbClr val="0070C0"/>
                </a:solidFill>
              </a:rPr>
              <a:t>Vosaltres</a:t>
            </a:r>
            <a:r>
              <a:rPr lang="es-ES" dirty="0">
                <a:solidFill>
                  <a:srgbClr val="0070C0"/>
                </a:solidFill>
              </a:rPr>
              <a:t> </a:t>
            </a:r>
            <a:r>
              <a:rPr lang="es-ES" dirty="0" err="1">
                <a:solidFill>
                  <a:srgbClr val="0070C0"/>
                </a:solidFill>
              </a:rPr>
              <a:t>teniu</a:t>
            </a:r>
            <a:r>
              <a:rPr lang="es-ES" dirty="0">
                <a:solidFill>
                  <a:srgbClr val="0070C0"/>
                </a:solidFill>
              </a:rPr>
              <a:t> la </a:t>
            </a:r>
            <a:r>
              <a:rPr lang="es-ES" dirty="0" err="1">
                <a:solidFill>
                  <a:srgbClr val="0070C0"/>
                </a:solidFill>
              </a:rPr>
              <a:t>sort</a:t>
            </a:r>
            <a:r>
              <a:rPr lang="es-ES" dirty="0">
                <a:solidFill>
                  <a:srgbClr val="0070C0"/>
                </a:solidFill>
              </a:rPr>
              <a:t> de </a:t>
            </a:r>
            <a:r>
              <a:rPr lang="es-ES" dirty="0" err="1">
                <a:solidFill>
                  <a:srgbClr val="0070C0"/>
                </a:solidFill>
              </a:rPr>
              <a:t>treballar</a:t>
            </a:r>
            <a:r>
              <a:rPr lang="es-ES" dirty="0">
                <a:solidFill>
                  <a:srgbClr val="0070C0"/>
                </a:solidFill>
              </a:rPr>
              <a:t> en la </a:t>
            </a:r>
            <a:r>
              <a:rPr lang="es-ES" dirty="0" err="1">
                <a:solidFill>
                  <a:srgbClr val="0070C0"/>
                </a:solidFill>
              </a:rPr>
              <a:t>instrucció</a:t>
            </a:r>
            <a:r>
              <a:rPr lang="es-ES" dirty="0">
                <a:solidFill>
                  <a:srgbClr val="0070C0"/>
                </a:solidFill>
              </a:rPr>
              <a:t> </a:t>
            </a:r>
            <a:r>
              <a:rPr lang="es-ES" dirty="0" err="1">
                <a:solidFill>
                  <a:srgbClr val="0070C0"/>
                </a:solidFill>
              </a:rPr>
              <a:t>dels</a:t>
            </a:r>
            <a:r>
              <a:rPr lang="es-ES" dirty="0">
                <a:solidFill>
                  <a:srgbClr val="0070C0"/>
                </a:solidFill>
              </a:rPr>
              <a:t> pobres i </a:t>
            </a:r>
            <a:r>
              <a:rPr lang="es-ES" dirty="0" err="1">
                <a:solidFill>
                  <a:srgbClr val="0070C0"/>
                </a:solidFill>
              </a:rPr>
              <a:t>d'estar</a:t>
            </a:r>
            <a:r>
              <a:rPr lang="es-ES" dirty="0">
                <a:solidFill>
                  <a:srgbClr val="0070C0"/>
                </a:solidFill>
              </a:rPr>
              <a:t> </a:t>
            </a:r>
            <a:r>
              <a:rPr lang="es-ES" dirty="0" err="1">
                <a:solidFill>
                  <a:srgbClr val="0070C0"/>
                </a:solidFill>
              </a:rPr>
              <a:t>vinculats</a:t>
            </a:r>
            <a:r>
              <a:rPr lang="es-ES" dirty="0">
                <a:solidFill>
                  <a:srgbClr val="0070C0"/>
                </a:solidFill>
              </a:rPr>
              <a:t> a una </a:t>
            </a:r>
            <a:r>
              <a:rPr lang="es-ES" dirty="0" err="1">
                <a:solidFill>
                  <a:srgbClr val="0070C0"/>
                </a:solidFill>
              </a:rPr>
              <a:t>feina</a:t>
            </a:r>
            <a:r>
              <a:rPr lang="es-ES" dirty="0">
                <a:solidFill>
                  <a:srgbClr val="0070C0"/>
                </a:solidFill>
              </a:rPr>
              <a:t> que </a:t>
            </a:r>
            <a:r>
              <a:rPr lang="es-ES" dirty="0" err="1">
                <a:solidFill>
                  <a:srgbClr val="0070C0"/>
                </a:solidFill>
              </a:rPr>
              <a:t>només</a:t>
            </a:r>
            <a:r>
              <a:rPr lang="es-ES" dirty="0">
                <a:solidFill>
                  <a:srgbClr val="0070C0"/>
                </a:solidFill>
              </a:rPr>
              <a:t> </a:t>
            </a:r>
            <a:r>
              <a:rPr lang="es-ES" dirty="0" err="1">
                <a:solidFill>
                  <a:srgbClr val="0070C0"/>
                </a:solidFill>
              </a:rPr>
              <a:t>és</a:t>
            </a:r>
            <a:r>
              <a:rPr lang="es-ES" dirty="0">
                <a:solidFill>
                  <a:srgbClr val="0070C0"/>
                </a:solidFill>
              </a:rPr>
              <a:t> estimada i honrada </a:t>
            </a:r>
            <a:r>
              <a:rPr lang="es-ES" dirty="0" err="1">
                <a:solidFill>
                  <a:srgbClr val="0070C0"/>
                </a:solidFill>
              </a:rPr>
              <a:t>pels</a:t>
            </a:r>
            <a:r>
              <a:rPr lang="es-ES" dirty="0">
                <a:solidFill>
                  <a:srgbClr val="0070C0"/>
                </a:solidFill>
              </a:rPr>
              <a:t> que </a:t>
            </a:r>
            <a:r>
              <a:rPr lang="es-ES" dirty="0" err="1">
                <a:solidFill>
                  <a:srgbClr val="0070C0"/>
                </a:solidFill>
              </a:rPr>
              <a:t>tenen</a:t>
            </a:r>
            <a:r>
              <a:rPr lang="es-ES" dirty="0">
                <a:solidFill>
                  <a:srgbClr val="0070C0"/>
                </a:solidFill>
              </a:rPr>
              <a:t> </a:t>
            </a:r>
            <a:r>
              <a:rPr lang="es-ES" dirty="0" err="1">
                <a:solidFill>
                  <a:srgbClr val="0070C0"/>
                </a:solidFill>
              </a:rPr>
              <a:t>esperit</a:t>
            </a:r>
            <a:r>
              <a:rPr lang="es-ES" dirty="0">
                <a:solidFill>
                  <a:srgbClr val="0070C0"/>
                </a:solidFill>
              </a:rPr>
              <a:t> </a:t>
            </a:r>
            <a:r>
              <a:rPr lang="es-ES" dirty="0" err="1">
                <a:solidFill>
                  <a:srgbClr val="0070C0"/>
                </a:solidFill>
              </a:rPr>
              <a:t>cristià</a:t>
            </a:r>
            <a:r>
              <a:rPr lang="es-ES" dirty="0">
                <a:solidFill>
                  <a:srgbClr val="0070C0"/>
                </a:solidFill>
              </a:rPr>
              <a:t>. </a:t>
            </a:r>
            <a:r>
              <a:rPr lang="es-ES" dirty="0" err="1">
                <a:solidFill>
                  <a:srgbClr val="0070C0"/>
                </a:solidFill>
              </a:rPr>
              <a:t>Agraïu</a:t>
            </a:r>
            <a:r>
              <a:rPr lang="es-ES" dirty="0">
                <a:solidFill>
                  <a:srgbClr val="0070C0"/>
                </a:solidFill>
              </a:rPr>
              <a:t> a </a:t>
            </a:r>
            <a:r>
              <a:rPr lang="es-ES" dirty="0" err="1">
                <a:solidFill>
                  <a:srgbClr val="0070C0"/>
                </a:solidFill>
              </a:rPr>
              <a:t>Déu</a:t>
            </a:r>
            <a:r>
              <a:rPr lang="es-ES" dirty="0">
                <a:solidFill>
                  <a:srgbClr val="0070C0"/>
                </a:solidFill>
              </a:rPr>
              <a:t> que vos </a:t>
            </a:r>
            <a:r>
              <a:rPr lang="es-ES" dirty="0" err="1">
                <a:solidFill>
                  <a:srgbClr val="0070C0"/>
                </a:solidFill>
              </a:rPr>
              <a:t>haja</a:t>
            </a:r>
            <a:r>
              <a:rPr lang="es-ES" dirty="0">
                <a:solidFill>
                  <a:srgbClr val="0070C0"/>
                </a:solidFill>
              </a:rPr>
              <a:t> </a:t>
            </a:r>
            <a:r>
              <a:rPr lang="es-ES" dirty="0" err="1">
                <a:solidFill>
                  <a:srgbClr val="0070C0"/>
                </a:solidFill>
              </a:rPr>
              <a:t>posat</a:t>
            </a:r>
            <a:r>
              <a:rPr lang="es-ES" dirty="0">
                <a:solidFill>
                  <a:srgbClr val="0070C0"/>
                </a:solidFill>
              </a:rPr>
              <a:t> en </a:t>
            </a:r>
            <a:r>
              <a:rPr lang="es-ES" dirty="0" err="1">
                <a:solidFill>
                  <a:srgbClr val="0070C0"/>
                </a:solidFill>
              </a:rPr>
              <a:t>estat</a:t>
            </a:r>
            <a:r>
              <a:rPr lang="es-ES" dirty="0">
                <a:solidFill>
                  <a:srgbClr val="0070C0"/>
                </a:solidFill>
              </a:rPr>
              <a:t> tan santificador i tan </a:t>
            </a:r>
            <a:r>
              <a:rPr lang="es-ES" dirty="0" err="1">
                <a:solidFill>
                  <a:srgbClr val="0070C0"/>
                </a:solidFill>
              </a:rPr>
              <a:t>capaç</a:t>
            </a:r>
            <a:r>
              <a:rPr lang="es-ES" dirty="0">
                <a:solidFill>
                  <a:srgbClr val="0070C0"/>
                </a:solidFill>
              </a:rPr>
              <a:t> de procurar la </a:t>
            </a:r>
            <a:r>
              <a:rPr lang="es-ES" dirty="0" err="1">
                <a:solidFill>
                  <a:srgbClr val="0070C0"/>
                </a:solidFill>
              </a:rPr>
              <a:t>santificació</a:t>
            </a:r>
            <a:r>
              <a:rPr lang="es-ES" dirty="0">
                <a:solidFill>
                  <a:srgbClr val="0070C0"/>
                </a:solidFill>
              </a:rPr>
              <a:t> </a:t>
            </a:r>
            <a:r>
              <a:rPr lang="es-ES" dirty="0" err="1">
                <a:solidFill>
                  <a:srgbClr val="0070C0"/>
                </a:solidFill>
              </a:rPr>
              <a:t>dels</a:t>
            </a:r>
            <a:r>
              <a:rPr lang="es-ES" dirty="0">
                <a:solidFill>
                  <a:srgbClr val="0070C0"/>
                </a:solidFill>
              </a:rPr>
              <a:t> </a:t>
            </a:r>
            <a:r>
              <a:rPr lang="es-ES" dirty="0" err="1">
                <a:solidFill>
                  <a:srgbClr val="0070C0"/>
                </a:solidFill>
              </a:rPr>
              <a:t>altres</a:t>
            </a:r>
            <a:r>
              <a:rPr lang="es-ES" dirty="0">
                <a:solidFill>
                  <a:srgbClr val="0070C0"/>
                </a:solidFill>
              </a:rPr>
              <a:t>; </a:t>
            </a:r>
            <a:r>
              <a:rPr lang="es-ES" dirty="0" err="1">
                <a:solidFill>
                  <a:srgbClr val="0070C0"/>
                </a:solidFill>
              </a:rPr>
              <a:t>però</a:t>
            </a:r>
            <a:r>
              <a:rPr lang="es-ES" dirty="0">
                <a:solidFill>
                  <a:srgbClr val="0070C0"/>
                </a:solidFill>
              </a:rPr>
              <a:t> que no té, </a:t>
            </a:r>
            <a:r>
              <a:rPr lang="es-ES" dirty="0" err="1">
                <a:solidFill>
                  <a:srgbClr val="0070C0"/>
                </a:solidFill>
              </a:rPr>
              <a:t>però</a:t>
            </a:r>
            <a:r>
              <a:rPr lang="es-ES" dirty="0">
                <a:solidFill>
                  <a:srgbClr val="0070C0"/>
                </a:solidFill>
              </a:rPr>
              <a:t>, res de </a:t>
            </a:r>
            <a:r>
              <a:rPr lang="es-ES" dirty="0" err="1">
                <a:solidFill>
                  <a:srgbClr val="0070C0"/>
                </a:solidFill>
              </a:rPr>
              <a:t>brillant</a:t>
            </a:r>
            <a:r>
              <a:rPr lang="es-ES" dirty="0">
                <a:solidFill>
                  <a:srgbClr val="0070C0"/>
                </a:solidFill>
              </a:rPr>
              <a:t> </a:t>
            </a:r>
            <a:r>
              <a:rPr lang="es-ES" dirty="0" err="1">
                <a:solidFill>
                  <a:srgbClr val="0070C0"/>
                </a:solidFill>
              </a:rPr>
              <a:t>davant</a:t>
            </a:r>
            <a:r>
              <a:rPr lang="es-ES" dirty="0">
                <a:solidFill>
                  <a:srgbClr val="0070C0"/>
                </a:solidFill>
              </a:rPr>
              <a:t> </a:t>
            </a:r>
            <a:r>
              <a:rPr lang="es-ES" dirty="0" err="1">
                <a:solidFill>
                  <a:srgbClr val="0070C0"/>
                </a:solidFill>
              </a:rPr>
              <a:t>els</a:t>
            </a:r>
            <a:r>
              <a:rPr lang="es-ES" dirty="0">
                <a:solidFill>
                  <a:srgbClr val="0070C0"/>
                </a:solidFill>
              </a:rPr>
              <a:t> </a:t>
            </a:r>
            <a:r>
              <a:rPr lang="es-ES" dirty="0" err="1">
                <a:solidFill>
                  <a:srgbClr val="0070C0"/>
                </a:solidFill>
              </a:rPr>
              <a:t>homes</a:t>
            </a:r>
            <a:r>
              <a:rPr lang="es-ES" dirty="0">
                <a:solidFill>
                  <a:srgbClr val="0070C0"/>
                </a:solidFill>
              </a:rPr>
              <a:t>, i que proporciona, </a:t>
            </a:r>
            <a:r>
              <a:rPr lang="es-ES" dirty="0" err="1">
                <a:solidFill>
                  <a:srgbClr val="0070C0"/>
                </a:solidFill>
              </a:rPr>
              <a:t>fins</a:t>
            </a:r>
            <a:r>
              <a:rPr lang="es-ES" dirty="0">
                <a:solidFill>
                  <a:srgbClr val="0070C0"/>
                </a:solidFill>
              </a:rPr>
              <a:t> i </a:t>
            </a:r>
            <a:r>
              <a:rPr lang="es-ES" dirty="0" err="1">
                <a:solidFill>
                  <a:srgbClr val="0070C0"/>
                </a:solidFill>
              </a:rPr>
              <a:t>tot</a:t>
            </a:r>
            <a:r>
              <a:rPr lang="es-ES" dirty="0">
                <a:solidFill>
                  <a:srgbClr val="0070C0"/>
                </a:solidFill>
              </a:rPr>
              <a:t>, </a:t>
            </a:r>
            <a:r>
              <a:rPr lang="es-ES" dirty="0" err="1">
                <a:solidFill>
                  <a:srgbClr val="0070C0"/>
                </a:solidFill>
              </a:rPr>
              <a:t>sovint</a:t>
            </a:r>
            <a:r>
              <a:rPr lang="es-ES" dirty="0">
                <a:solidFill>
                  <a:srgbClr val="0070C0"/>
                </a:solidFill>
              </a:rPr>
              <a:t>, </a:t>
            </a:r>
            <a:r>
              <a:rPr lang="es-ES" dirty="0" err="1">
                <a:solidFill>
                  <a:srgbClr val="0070C0"/>
                </a:solidFill>
              </a:rPr>
              <a:t>ocasions</a:t>
            </a:r>
            <a:r>
              <a:rPr lang="es-ES" dirty="0">
                <a:solidFill>
                  <a:srgbClr val="0070C0"/>
                </a:solidFill>
              </a:rPr>
              <a:t> </a:t>
            </a:r>
            <a:r>
              <a:rPr lang="es-ES" dirty="0" err="1">
                <a:solidFill>
                  <a:srgbClr val="0070C0"/>
                </a:solidFill>
              </a:rPr>
              <a:t>d'humiliació</a:t>
            </a:r>
            <a:r>
              <a:rPr lang="es-ES" dirty="0">
                <a:solidFill>
                  <a:srgbClr val="0070C0"/>
                </a:solidFill>
              </a:rPr>
              <a:t> per </a:t>
            </a:r>
            <a:r>
              <a:rPr lang="es-ES" dirty="0" err="1">
                <a:solidFill>
                  <a:srgbClr val="0070C0"/>
                </a:solidFill>
              </a:rPr>
              <a:t>als</a:t>
            </a:r>
            <a:r>
              <a:rPr lang="es-ES" dirty="0">
                <a:solidFill>
                  <a:srgbClr val="0070C0"/>
                </a:solidFill>
              </a:rPr>
              <a:t> que </a:t>
            </a:r>
            <a:r>
              <a:rPr lang="es-ES" dirty="0" err="1">
                <a:solidFill>
                  <a:srgbClr val="0070C0"/>
                </a:solidFill>
              </a:rPr>
              <a:t>l'exerceixen</a:t>
            </a:r>
            <a:r>
              <a:rPr lang="es-ES" dirty="0">
                <a:solidFill>
                  <a:srgbClr val="0070C0"/>
                </a:solidFill>
              </a:rPr>
              <a:t>.</a:t>
            </a:r>
            <a:endParaRPr lang="es-ES" dirty="0">
              <a:solidFill>
                <a:srgbClr val="0070C0"/>
              </a:solidFill>
              <a:effectLst/>
            </a:endParaRPr>
          </a:p>
        </p:txBody>
      </p:sp>
      <p:pic>
        <p:nvPicPr>
          <p:cNvPr id="1026" name="Picture 2" descr="https://institutopedagogicodediriamba.files.wordpress.com/2010/10/26784_393837212848_58767882848_3908062_3196952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64" y="1841535"/>
            <a:ext cx="2439970" cy="234005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418735" y="414159"/>
            <a:ext cx="10235938" cy="492443"/>
          </a:xfrm>
          <a:prstGeom prst="rect">
            <a:avLst/>
          </a:prstGeom>
          <a:solidFill>
            <a:schemeClr val="accent1">
              <a:lumMod val="20000"/>
              <a:lumOff val="80000"/>
            </a:schemeClr>
          </a:solidFill>
        </p:spPr>
        <p:txBody>
          <a:bodyPr wrap="square">
            <a:spAutoFit/>
          </a:bodyPr>
          <a:lstStyle/>
          <a:p>
            <a:pPr algn="just"/>
            <a:r>
              <a:rPr lang="es-ES" sz="2600" b="1" dirty="0">
                <a:solidFill>
                  <a:srgbClr val="002060"/>
                </a:solidFill>
                <a:latin typeface="Arial" panose="020B0604020202020204" pitchFamily="34" charset="0"/>
                <a:cs typeface="Arial" panose="020B0604020202020204" pitchFamily="34" charset="0"/>
              </a:rPr>
              <a:t>SAN JUAN BAUTISTA DE LA SALLE nos dice…</a:t>
            </a:r>
          </a:p>
        </p:txBody>
      </p:sp>
      <p:pic>
        <p:nvPicPr>
          <p:cNvPr id="1028" name="Picture 4" descr="http://3.bp.blogspot.com/_n4cavIk0Yt4/S7gtbdnzUnI/AAAAAAAAAAs/FOmwCBAd4xM/s1600/DeLaSa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64" y="4181592"/>
            <a:ext cx="2434752" cy="72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64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vistaecclesia.com/wp-content/uploads/2015/11/tiempo-or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28" y="2473394"/>
            <a:ext cx="1440495" cy="191364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6923517" y="160089"/>
            <a:ext cx="4850561" cy="6540252"/>
          </a:xfrm>
          <a:prstGeom prst="rect">
            <a:avLst/>
          </a:prstGeom>
          <a:solidFill>
            <a:schemeClr val="bg1"/>
          </a:solidFill>
        </p:spPr>
        <p:txBody>
          <a:bodyPr wrap="square">
            <a:spAutoFit/>
          </a:bodyPr>
          <a:lstStyle/>
          <a:p>
            <a:pPr algn="ctr"/>
            <a:r>
              <a:rPr lang="es-ES" sz="3200" b="1" dirty="0"/>
              <a:t>ALFARERO</a:t>
            </a:r>
          </a:p>
          <a:p>
            <a:endParaRPr lang="es-ES" sz="900" dirty="0"/>
          </a:p>
          <a:p>
            <a:r>
              <a:rPr lang="es-ES" sz="2000" b="1" dirty="0">
                <a:solidFill>
                  <a:schemeClr val="accent4">
                    <a:lumMod val="50000"/>
                  </a:schemeClr>
                </a:solidFill>
              </a:rPr>
              <a:t>Tú me has hecho, Señor, Tú el alfarero</a:t>
            </a:r>
            <a:br>
              <a:rPr lang="es-ES" sz="2000" b="1" dirty="0">
                <a:solidFill>
                  <a:schemeClr val="accent4">
                    <a:lumMod val="50000"/>
                  </a:schemeClr>
                </a:solidFill>
              </a:rPr>
            </a:br>
            <a:r>
              <a:rPr lang="es-ES" sz="2000" b="1" dirty="0">
                <a:solidFill>
                  <a:schemeClr val="accent4">
                    <a:lumMod val="50000"/>
                  </a:schemeClr>
                </a:solidFill>
              </a:rPr>
              <a:t>de mi greda salobre y mi sequía.</a:t>
            </a:r>
            <a:br>
              <a:rPr lang="es-ES" sz="2000" b="1" dirty="0">
                <a:solidFill>
                  <a:schemeClr val="accent4">
                    <a:lumMod val="50000"/>
                  </a:schemeClr>
                </a:solidFill>
              </a:rPr>
            </a:br>
            <a:endParaRPr lang="es-ES" sz="2000" b="1" dirty="0">
              <a:solidFill>
                <a:schemeClr val="accent4">
                  <a:lumMod val="50000"/>
                </a:schemeClr>
              </a:solidFill>
            </a:endParaRPr>
          </a:p>
          <a:p>
            <a:r>
              <a:rPr lang="es-ES" sz="2000" b="1" dirty="0">
                <a:solidFill>
                  <a:schemeClr val="accent4">
                    <a:lumMod val="50000"/>
                  </a:schemeClr>
                </a:solidFill>
              </a:rPr>
              <a:t>Siento el trabajo de tus dedos, siento</a:t>
            </a:r>
            <a:br>
              <a:rPr lang="es-ES" sz="2000" b="1" dirty="0">
                <a:solidFill>
                  <a:schemeClr val="accent4">
                    <a:lumMod val="50000"/>
                  </a:schemeClr>
                </a:solidFill>
              </a:rPr>
            </a:br>
            <a:r>
              <a:rPr lang="es-ES" sz="2000" b="1" dirty="0">
                <a:solidFill>
                  <a:schemeClr val="accent4">
                    <a:lumMod val="50000"/>
                  </a:schemeClr>
                </a:solidFill>
              </a:rPr>
              <a:t>rodar el barro, y tu suspiro escucho</a:t>
            </a:r>
            <a:br>
              <a:rPr lang="es-ES" sz="2000" b="1" dirty="0">
                <a:solidFill>
                  <a:schemeClr val="accent4">
                    <a:lumMod val="50000"/>
                  </a:schemeClr>
                </a:solidFill>
              </a:rPr>
            </a:br>
            <a:r>
              <a:rPr lang="es-ES" sz="2000" b="1" dirty="0">
                <a:solidFill>
                  <a:schemeClr val="accent4">
                    <a:lumMod val="50000"/>
                  </a:schemeClr>
                </a:solidFill>
              </a:rPr>
              <a:t>aquí mismo, en los ojos, en el alma,</a:t>
            </a:r>
            <a:br>
              <a:rPr lang="es-ES" sz="2000" b="1" dirty="0">
                <a:solidFill>
                  <a:schemeClr val="accent4">
                    <a:lumMod val="50000"/>
                  </a:schemeClr>
                </a:solidFill>
              </a:rPr>
            </a:br>
            <a:r>
              <a:rPr lang="es-ES" sz="2000" b="1" dirty="0">
                <a:solidFill>
                  <a:schemeClr val="accent4">
                    <a:lumMod val="50000"/>
                  </a:schemeClr>
                </a:solidFill>
              </a:rPr>
              <a:t>dentro del corazón, en cada dedo</a:t>
            </a:r>
            <a:br>
              <a:rPr lang="es-ES" sz="2000" b="1" dirty="0">
                <a:solidFill>
                  <a:schemeClr val="accent4">
                    <a:lumMod val="50000"/>
                  </a:schemeClr>
                </a:solidFill>
              </a:rPr>
            </a:br>
            <a:r>
              <a:rPr lang="es-ES" sz="2000" b="1" dirty="0">
                <a:solidFill>
                  <a:schemeClr val="accent4">
                    <a:lumMod val="50000"/>
                  </a:schemeClr>
                </a:solidFill>
              </a:rPr>
              <a:t>de los pies; me vas naciendo. Aún</a:t>
            </a:r>
            <a:br>
              <a:rPr lang="es-ES" sz="2000" b="1" dirty="0">
                <a:solidFill>
                  <a:schemeClr val="accent4">
                    <a:lumMod val="50000"/>
                  </a:schemeClr>
                </a:solidFill>
              </a:rPr>
            </a:br>
            <a:endParaRPr lang="es-ES" sz="2000" b="1" dirty="0">
              <a:solidFill>
                <a:schemeClr val="accent4">
                  <a:lumMod val="50000"/>
                </a:schemeClr>
              </a:solidFill>
            </a:endParaRPr>
          </a:p>
          <a:p>
            <a:r>
              <a:rPr lang="es-ES" sz="2000" b="1" dirty="0">
                <a:solidFill>
                  <a:schemeClr val="accent4">
                    <a:lumMod val="50000"/>
                  </a:schemeClr>
                </a:solidFill>
              </a:rPr>
              <a:t>Tú me modelas; nunca</a:t>
            </a:r>
            <a:br>
              <a:rPr lang="es-ES" sz="2000" b="1" dirty="0">
                <a:solidFill>
                  <a:schemeClr val="accent4">
                    <a:lumMod val="50000"/>
                  </a:schemeClr>
                </a:solidFill>
              </a:rPr>
            </a:br>
            <a:r>
              <a:rPr lang="es-ES" sz="2000" b="1" dirty="0">
                <a:solidFill>
                  <a:schemeClr val="accent4">
                    <a:lumMod val="50000"/>
                  </a:schemeClr>
                </a:solidFill>
              </a:rPr>
              <a:t>dejes de estar haciéndome, alfarero</a:t>
            </a:r>
            <a:br>
              <a:rPr lang="es-ES" sz="2000" b="1" dirty="0">
                <a:solidFill>
                  <a:schemeClr val="accent4">
                    <a:lumMod val="50000"/>
                  </a:schemeClr>
                </a:solidFill>
              </a:rPr>
            </a:br>
            <a:r>
              <a:rPr lang="es-ES" sz="2000" b="1" dirty="0">
                <a:solidFill>
                  <a:schemeClr val="accent4">
                    <a:lumMod val="50000"/>
                  </a:schemeClr>
                </a:solidFill>
              </a:rPr>
              <a:t>de mi altura de sueños, de los días</a:t>
            </a:r>
            <a:br>
              <a:rPr lang="es-ES" sz="2000" b="1" dirty="0">
                <a:solidFill>
                  <a:schemeClr val="accent4">
                    <a:lumMod val="50000"/>
                  </a:schemeClr>
                </a:solidFill>
              </a:rPr>
            </a:br>
            <a:r>
              <a:rPr lang="es-ES" sz="2000" b="1" dirty="0">
                <a:solidFill>
                  <a:schemeClr val="accent4">
                    <a:lumMod val="50000"/>
                  </a:schemeClr>
                </a:solidFill>
              </a:rPr>
              <a:t>que vendrán volanderos a mi frente.</a:t>
            </a:r>
            <a:endParaRPr lang="es-ES" sz="1200" b="1" dirty="0">
              <a:solidFill>
                <a:schemeClr val="accent4">
                  <a:lumMod val="50000"/>
                </a:schemeClr>
              </a:solidFill>
            </a:endParaRPr>
          </a:p>
          <a:p>
            <a:endParaRPr lang="es-ES" sz="1100" b="1" dirty="0">
              <a:solidFill>
                <a:schemeClr val="accent4">
                  <a:lumMod val="50000"/>
                </a:schemeClr>
              </a:solidFill>
            </a:endParaRPr>
          </a:p>
          <a:p>
            <a:r>
              <a:rPr lang="es-ES" sz="2000" b="1" dirty="0">
                <a:solidFill>
                  <a:schemeClr val="accent4">
                    <a:lumMod val="50000"/>
                  </a:schemeClr>
                </a:solidFill>
              </a:rPr>
              <a:t>Artífice de ayer, de mis raíces, </a:t>
            </a:r>
            <a:br>
              <a:rPr lang="es-ES" sz="2000" b="1" dirty="0">
                <a:solidFill>
                  <a:schemeClr val="accent4">
                    <a:lumMod val="50000"/>
                  </a:schemeClr>
                </a:solidFill>
              </a:rPr>
            </a:br>
            <a:r>
              <a:rPr lang="es-ES" sz="2000" b="1" dirty="0">
                <a:solidFill>
                  <a:schemeClr val="accent4">
                    <a:lumMod val="50000"/>
                  </a:schemeClr>
                </a:solidFill>
              </a:rPr>
              <a:t>con tu barro celeste de hace siglos,</a:t>
            </a:r>
            <a:br>
              <a:rPr lang="es-ES" sz="2000" b="1" dirty="0">
                <a:solidFill>
                  <a:schemeClr val="accent4">
                    <a:lumMod val="50000"/>
                  </a:schemeClr>
                </a:solidFill>
              </a:rPr>
            </a:br>
            <a:r>
              <a:rPr lang="es-ES" sz="2000" b="1" dirty="0">
                <a:solidFill>
                  <a:schemeClr val="accent4">
                    <a:lumMod val="50000"/>
                  </a:schemeClr>
                </a:solidFill>
              </a:rPr>
              <a:t>creador de mi hoy, hazme mañana.</a:t>
            </a:r>
            <a:br>
              <a:rPr lang="es-ES" sz="2000" b="1" dirty="0">
                <a:solidFill>
                  <a:schemeClr val="accent4">
                    <a:lumMod val="50000"/>
                  </a:schemeClr>
                </a:solidFill>
              </a:rPr>
            </a:br>
            <a:r>
              <a:rPr lang="es-ES" sz="2000" b="1" dirty="0">
                <a:solidFill>
                  <a:schemeClr val="accent4">
                    <a:lumMod val="50000"/>
                  </a:schemeClr>
                </a:solidFill>
              </a:rPr>
              <a:t>¡Qué gozo estarse siempre entre tus manos!</a:t>
            </a:r>
          </a:p>
          <a:p>
            <a:endParaRPr lang="es-ES" sz="1100" b="1" dirty="0">
              <a:solidFill>
                <a:srgbClr val="0070C0"/>
              </a:solidFill>
            </a:endParaRPr>
          </a:p>
          <a:p>
            <a:pPr algn="r"/>
            <a:r>
              <a:rPr lang="es-ES" sz="1600" dirty="0"/>
              <a:t>Valentín Arteaga</a:t>
            </a:r>
            <a:endParaRPr lang="es-ES" sz="1600" b="1" dirty="0">
              <a:solidFill>
                <a:srgbClr val="0070C0"/>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691" y="1084083"/>
            <a:ext cx="5115730" cy="5081047"/>
          </a:xfrm>
          <a:prstGeom prst="rect">
            <a:avLst/>
          </a:prstGeom>
        </p:spPr>
      </p:pic>
    </p:spTree>
    <p:extLst>
      <p:ext uri="{BB962C8B-B14F-4D97-AF65-F5344CB8AC3E}">
        <p14:creationId xmlns:p14="http://schemas.microsoft.com/office/powerpoint/2010/main" val="69794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2170" y="235670"/>
            <a:ext cx="10906812" cy="1077218"/>
          </a:xfrm>
          <a:prstGeom prst="rect">
            <a:avLst/>
          </a:prstGeom>
          <a:solidFill>
            <a:schemeClr val="bg1"/>
          </a:solidFill>
        </p:spPr>
        <p:txBody>
          <a:bodyPr wrap="square" rtlCol="0">
            <a:spAutoFit/>
          </a:bodyPr>
          <a:lstStyle/>
          <a:p>
            <a:pPr algn="r"/>
            <a:r>
              <a:rPr lang="es-ES" sz="4400" dirty="0">
                <a:latin typeface="Agent Orange" panose="00000400000000000000" pitchFamily="2" charset="0"/>
                <a:cs typeface="Agent Orange" panose="00000400000000000000" pitchFamily="2" charset="0"/>
              </a:rPr>
              <a:t>desmigando el evangelio</a:t>
            </a:r>
          </a:p>
          <a:p>
            <a:pPr algn="r"/>
            <a:r>
              <a:rPr lang="es-ES" sz="2000" dirty="0">
                <a:latin typeface="Agent Orange" panose="00000400000000000000" pitchFamily="2" charset="0"/>
                <a:cs typeface="Agent Orange" panose="00000400000000000000" pitchFamily="2" charset="0"/>
              </a:rPr>
              <a:t>Curso 2016-17</a:t>
            </a:r>
          </a:p>
        </p:txBody>
      </p:sp>
      <p:sp>
        <p:nvSpPr>
          <p:cNvPr id="6" name="CuadroTexto 5"/>
          <p:cNvSpPr txBox="1"/>
          <p:nvPr/>
        </p:nvSpPr>
        <p:spPr>
          <a:xfrm>
            <a:off x="622170" y="1312888"/>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(26 DE MARZO 2017) </a:t>
            </a:r>
            <a:r>
              <a:rPr lang="es-ES" sz="2200" dirty="0">
                <a:solidFill>
                  <a:srgbClr val="7030A0"/>
                </a:solidFill>
                <a:latin typeface="Arial Black" panose="020B0A04020102020204" pitchFamily="34" charset="0"/>
                <a:cs typeface="Agent Orange" panose="00000400000000000000" pitchFamily="2" charset="0"/>
              </a:rPr>
              <a:t>IV DOMINGO CUARESMA </a:t>
            </a:r>
            <a:r>
              <a:rPr lang="es-ES" dirty="0">
                <a:solidFill>
                  <a:srgbClr val="7030A0"/>
                </a:solidFill>
                <a:latin typeface="Arial Black" panose="020B0A04020102020204" pitchFamily="34" charset="0"/>
                <a:cs typeface="Agent Orange" panose="00000400000000000000" pitchFamily="2" charset="0"/>
              </a:rPr>
              <a:t>Ciclo A      </a:t>
            </a:r>
            <a:r>
              <a:rPr lang="es-ES" sz="1400" dirty="0" err="1">
                <a:solidFill>
                  <a:srgbClr val="7030A0"/>
                </a:solidFill>
                <a:latin typeface="Arial Black" panose="020B0A04020102020204" pitchFamily="34" charset="0"/>
                <a:cs typeface="Agent Orange" panose="00000400000000000000" pitchFamily="2" charset="0"/>
              </a:rPr>
              <a:t>Jn</a:t>
            </a:r>
            <a:r>
              <a:rPr lang="es-ES" sz="1400" dirty="0">
                <a:solidFill>
                  <a:srgbClr val="7030A0"/>
                </a:solidFill>
                <a:latin typeface="Arial Black" panose="020B0A04020102020204" pitchFamily="34" charset="0"/>
                <a:cs typeface="Agent Orange" panose="00000400000000000000" pitchFamily="2" charset="0"/>
              </a:rPr>
              <a:t> 9,1-41</a:t>
            </a:r>
            <a:endParaRPr lang="es-ES" sz="2000" dirty="0">
              <a:solidFill>
                <a:srgbClr val="7030A0"/>
              </a:solidFill>
              <a:latin typeface="Arial Black" panose="020B0A04020102020204" pitchFamily="34" charset="0"/>
              <a:cs typeface="Agent Orange" panose="00000400000000000000" pitchFamily="2"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70" y="1743775"/>
            <a:ext cx="5524107" cy="414308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276" y="1743774"/>
            <a:ext cx="5382705" cy="4143081"/>
          </a:xfrm>
          <a:prstGeom prst="rect">
            <a:avLst/>
          </a:prstGeom>
        </p:spPr>
      </p:pic>
    </p:spTree>
    <p:extLst>
      <p:ext uri="{BB962C8B-B14F-4D97-AF65-F5344CB8AC3E}">
        <p14:creationId xmlns:p14="http://schemas.microsoft.com/office/powerpoint/2010/main" val="341601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asallesantander.es/images/lasalle/logos/hara-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221" y="145127"/>
            <a:ext cx="1319753" cy="97883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490369" y="0"/>
            <a:ext cx="7844557" cy="923330"/>
          </a:xfrm>
          <a:prstGeom prst="rect">
            <a:avLst/>
          </a:prstGeom>
          <a:noFill/>
        </p:spPr>
        <p:txBody>
          <a:bodyPr wrap="square" lIns="91440" tIns="45720" rIns="91440" bIns="45720">
            <a:spAutoFit/>
          </a:bodyPr>
          <a:lstStyle/>
          <a:p>
            <a:pPr algn="ctr"/>
            <a:r>
              <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JUEVES MOMENTO</a:t>
            </a:r>
          </a:p>
        </p:txBody>
      </p:sp>
      <p:sp>
        <p:nvSpPr>
          <p:cNvPr id="4" name="Rectángulo 3"/>
          <p:cNvSpPr/>
          <p:nvPr/>
        </p:nvSpPr>
        <p:spPr>
          <a:xfrm>
            <a:off x="867266" y="1269090"/>
            <a:ext cx="10851708" cy="4993675"/>
          </a:xfrm>
          <a:prstGeom prst="rect">
            <a:avLst/>
          </a:prstGeom>
          <a:solidFill>
            <a:schemeClr val="bg1"/>
          </a:solidFill>
        </p:spPr>
        <p:txBody>
          <a:bodyPr wrap="square">
            <a:spAutoFit/>
          </a:bodyPr>
          <a:lstStyle/>
          <a:p>
            <a:pPr algn="just"/>
            <a:r>
              <a:rPr lang="es-ES" sz="3200" b="1" dirty="0">
                <a:latin typeface="Arial" panose="020B0604020202020204" pitchFamily="34" charset="0"/>
                <a:cs typeface="Arial" panose="020B0604020202020204" pitchFamily="34" charset="0"/>
              </a:rPr>
              <a:t>1.- </a:t>
            </a:r>
            <a:r>
              <a:rPr lang="es-ES" sz="1600" b="1" dirty="0">
                <a:latin typeface="Arial" panose="020B0604020202020204" pitchFamily="34" charset="0"/>
                <a:cs typeface="Arial" panose="020B0604020202020204" pitchFamily="34" charset="0"/>
              </a:rPr>
              <a:t>COMENZAMOS </a:t>
            </a:r>
            <a:r>
              <a:rPr lang="es-ES" sz="1600" dirty="0">
                <a:latin typeface="Arial" panose="020B0604020202020204" pitchFamily="34" charset="0"/>
                <a:cs typeface="Arial" panose="020B0604020202020204" pitchFamily="34" charset="0"/>
              </a:rPr>
              <a:t>sentándonos con la postura correcta, espalda, pies en el suelo, cerramos los ojos inspiramos y expiramos varias veces, relajamos nuestro cuerpo, no hacemos caso de los ruidos externos,… vamos a escuchar un cuento para niños …</a:t>
            </a:r>
          </a:p>
          <a:p>
            <a:pPr algn="just"/>
            <a:endParaRPr lang="es-ES" sz="1000" dirty="0">
              <a:solidFill>
                <a:srgbClr val="FF0000"/>
              </a:solidFill>
              <a:latin typeface="Arial" panose="020B0604020202020204" pitchFamily="34" charset="0"/>
              <a:cs typeface="Arial" panose="020B0604020202020204" pitchFamily="34" charset="0"/>
            </a:endParaRPr>
          </a:p>
          <a:p>
            <a:pPr algn="just"/>
            <a:endParaRPr lang="es-ES" sz="1050" dirty="0">
              <a:solidFill>
                <a:srgbClr val="FF0000"/>
              </a:solidFill>
              <a:latin typeface="Arial" panose="020B0604020202020204" pitchFamily="34" charset="0"/>
              <a:cs typeface="Arial" panose="020B0604020202020204" pitchFamily="34" charset="0"/>
            </a:endParaRPr>
          </a:p>
          <a:p>
            <a:pPr algn="just"/>
            <a:r>
              <a:rPr lang="es-ES" sz="2800" b="1" dirty="0">
                <a:solidFill>
                  <a:srgbClr val="FF0000"/>
                </a:solidFill>
                <a:latin typeface="Arial" panose="020B0604020202020204" pitchFamily="34" charset="0"/>
                <a:cs typeface="Arial" panose="020B0604020202020204" pitchFamily="34" charset="0"/>
              </a:rPr>
              <a:t>2.- </a:t>
            </a:r>
            <a:r>
              <a:rPr lang="es-ES" sz="1400" b="1" dirty="0">
                <a:solidFill>
                  <a:srgbClr val="FF0000"/>
                </a:solidFill>
                <a:latin typeface="Arial" panose="020B0604020202020204" pitchFamily="34" charset="0"/>
                <a:cs typeface="Arial" panose="020B0604020202020204" pitchFamily="34" charset="0"/>
              </a:rPr>
              <a:t>EL PROFESOR CONTARÁ  O LEERÁ EL CUENTO DE OJITOS, </a:t>
            </a:r>
            <a:r>
              <a:rPr lang="es-ES" sz="1400" b="1" dirty="0">
                <a:solidFill>
                  <a:srgbClr val="00B050"/>
                </a:solidFill>
                <a:latin typeface="Arial" panose="020B0604020202020204" pitchFamily="34" charset="0"/>
                <a:cs typeface="Arial" panose="020B0604020202020204" pitchFamily="34" charset="0"/>
              </a:rPr>
              <a:t>VER FICHERO ADJUNTO</a:t>
            </a:r>
          </a:p>
          <a:p>
            <a:pPr algn="just"/>
            <a:r>
              <a:rPr lang="es-ES" sz="1400" dirty="0">
                <a:solidFill>
                  <a:srgbClr val="FF0000"/>
                </a:solidFill>
                <a:latin typeface="Arial" panose="020B0604020202020204" pitchFamily="34" charset="0"/>
                <a:cs typeface="Arial" panose="020B0604020202020204" pitchFamily="34" charset="0"/>
              </a:rPr>
              <a:t>importante estar tranquilos, ojos cerrados e imaginar el cuento.</a:t>
            </a:r>
          </a:p>
          <a:p>
            <a:pPr algn="just"/>
            <a:endParaRPr lang="es-ES" sz="1400" dirty="0">
              <a:solidFill>
                <a:srgbClr val="FF0000"/>
              </a:solidFill>
              <a:latin typeface="Arial" panose="020B0604020202020204" pitchFamily="34" charset="0"/>
              <a:cs typeface="Arial" panose="020B0604020202020204" pitchFamily="34" charset="0"/>
            </a:endParaRPr>
          </a:p>
          <a:p>
            <a:pPr algn="just"/>
            <a:r>
              <a:rPr lang="es-ES" sz="1400" dirty="0">
                <a:solidFill>
                  <a:srgbClr val="FF0000"/>
                </a:solidFill>
                <a:latin typeface="Arial" panose="020B0604020202020204" pitchFamily="34" charset="0"/>
                <a:cs typeface="Arial" panose="020B0604020202020204" pitchFamily="34" charset="0"/>
              </a:rPr>
              <a:t>Podemos poner música suave de fondo, sin letra, tranquila. Que no apague la voz del maestro. CUIDAR EL VOLUMEN.</a:t>
            </a:r>
          </a:p>
          <a:p>
            <a:pPr algn="just"/>
            <a:endParaRPr lang="es-ES" sz="1400" dirty="0">
              <a:solidFill>
                <a:srgbClr val="FF0000"/>
              </a:solidFill>
              <a:latin typeface="Arial" panose="020B0604020202020204" pitchFamily="34" charset="0"/>
              <a:cs typeface="Arial" panose="020B0604020202020204" pitchFamily="34" charset="0"/>
            </a:endParaRPr>
          </a:p>
          <a:p>
            <a:pPr algn="just"/>
            <a:r>
              <a:rPr lang="es-ES" b="1" dirty="0">
                <a:solidFill>
                  <a:srgbClr val="FF0000"/>
                </a:solidFill>
                <a:latin typeface="Arial" panose="020B0604020202020204" pitchFamily="34" charset="0"/>
                <a:cs typeface="Arial" panose="020B0604020202020204" pitchFamily="34" charset="0"/>
              </a:rPr>
              <a:t>ES UN CUENTO INFANTIL</a:t>
            </a:r>
            <a:r>
              <a:rPr lang="es-ES" sz="1400" dirty="0">
                <a:solidFill>
                  <a:srgbClr val="FF0000"/>
                </a:solidFill>
                <a:latin typeface="Arial" panose="020B0604020202020204" pitchFamily="34" charset="0"/>
                <a:cs typeface="Arial" panose="020B0604020202020204" pitchFamily="34" charset="0"/>
              </a:rPr>
              <a:t>, pero no cabe duda que de cuando en cuando hay que leer un cuento infantil a nuestros jóvenes.</a:t>
            </a:r>
          </a:p>
          <a:p>
            <a:pPr algn="just"/>
            <a:endParaRPr lang="es-ES" sz="1400" dirty="0">
              <a:solidFill>
                <a:srgbClr val="FF0000"/>
              </a:solidFill>
              <a:latin typeface="Arial" panose="020B0604020202020204" pitchFamily="34" charset="0"/>
              <a:cs typeface="Arial" panose="020B0604020202020204" pitchFamily="34" charset="0"/>
            </a:endParaRPr>
          </a:p>
          <a:p>
            <a:pPr algn="just"/>
            <a:r>
              <a:rPr lang="es-ES" sz="1400" dirty="0">
                <a:solidFill>
                  <a:srgbClr val="FF0000"/>
                </a:solidFill>
                <a:latin typeface="Arial" panose="020B0604020202020204" pitchFamily="34" charset="0"/>
                <a:cs typeface="Arial" panose="020B0604020202020204" pitchFamily="34" charset="0"/>
              </a:rPr>
              <a:t>TERMINAR ¿ QUÉ PODEMOS APRENDER DE ESTE CUENTO? ¿QUÉ ENSEÑANZA SACO?. Y después compartirlo</a:t>
            </a:r>
          </a:p>
          <a:p>
            <a:pPr algn="just"/>
            <a:endParaRPr lang="es-ES" sz="1400" dirty="0">
              <a:solidFill>
                <a:srgbClr val="FF0000"/>
              </a:solidFill>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Poco a poco volvemos a realidad, movemos los dedos de los pies, de las manos, las piernas,… abrimos los ojos</a:t>
            </a:r>
          </a:p>
          <a:p>
            <a:pPr algn="just"/>
            <a:endParaRPr lang="es-ES" dirty="0">
              <a:latin typeface="Arial" panose="020B0604020202020204" pitchFamily="34" charset="0"/>
              <a:cs typeface="Arial" panose="020B0604020202020204" pitchFamily="34" charset="0"/>
            </a:endParaRPr>
          </a:p>
          <a:p>
            <a:pPr algn="just"/>
            <a:r>
              <a:rPr lang="es-ES" sz="3600" b="1" dirty="0">
                <a:solidFill>
                  <a:srgbClr val="0070C0"/>
                </a:solidFill>
                <a:latin typeface="Arial" panose="020B0604020202020204" pitchFamily="34" charset="0"/>
                <a:cs typeface="Arial" panose="020B0604020202020204" pitchFamily="34" charset="0"/>
              </a:rPr>
              <a:t>3.- Compartimos </a:t>
            </a:r>
            <a:r>
              <a:rPr lang="es-ES" dirty="0">
                <a:solidFill>
                  <a:srgbClr val="0070C0"/>
                </a:solidFill>
                <a:latin typeface="Arial" panose="020B0604020202020204" pitchFamily="34" charset="0"/>
                <a:cs typeface="Arial" panose="020B0604020202020204" pitchFamily="34" charset="0"/>
              </a:rPr>
              <a:t> lo que el cuento nos ha enseñado o trasmitido.</a:t>
            </a:r>
          </a:p>
        </p:txBody>
      </p:sp>
      <p:sp>
        <p:nvSpPr>
          <p:cNvPr id="3" name="Rectángulo 2"/>
          <p:cNvSpPr/>
          <p:nvPr/>
        </p:nvSpPr>
        <p:spPr>
          <a:xfrm>
            <a:off x="90206" y="50859"/>
            <a:ext cx="3109390" cy="830997"/>
          </a:xfrm>
          <a:prstGeom prst="rect">
            <a:avLst/>
          </a:prstGeom>
          <a:solidFill>
            <a:schemeClr val="bg1"/>
          </a:solidFill>
        </p:spPr>
        <p:txBody>
          <a:bodyPr wrap="square">
            <a:spAutoFit/>
          </a:bodyPr>
          <a:lstStyle/>
          <a:p>
            <a:pPr algn="just"/>
            <a:r>
              <a:rPr lang="es-ES" sz="1400" b="1" dirty="0">
                <a:highlight>
                  <a:srgbClr val="FFFF00"/>
                </a:highlight>
                <a:latin typeface="Arial" panose="020B0604020202020204" pitchFamily="34" charset="0"/>
                <a:cs typeface="Arial" panose="020B0604020202020204" pitchFamily="34" charset="0"/>
              </a:rPr>
              <a:t>LA ACTIVIDAD DE ESTE JUEVES </a:t>
            </a:r>
          </a:p>
          <a:p>
            <a:pPr algn="just"/>
            <a:r>
              <a:rPr lang="es-ES" sz="1400" b="1" dirty="0">
                <a:highlight>
                  <a:srgbClr val="FFFF00"/>
                </a:highlight>
                <a:latin typeface="Arial" panose="020B0604020202020204" pitchFamily="34" charset="0"/>
                <a:cs typeface="Arial" panose="020B0604020202020204" pitchFamily="34" charset="0"/>
              </a:rPr>
              <a:t>es ESCUCHAR UN CUENTO:</a:t>
            </a:r>
          </a:p>
          <a:p>
            <a:pPr algn="ctr"/>
            <a:r>
              <a:rPr lang="es-ES" sz="2000" b="1" dirty="0">
                <a:solidFill>
                  <a:srgbClr val="0070C0"/>
                </a:solidFill>
                <a:latin typeface="Arial" panose="020B0604020202020204" pitchFamily="34" charset="0"/>
                <a:cs typeface="Arial" panose="020B0604020202020204" pitchFamily="34" charset="0"/>
              </a:rPr>
              <a:t>OJITOS</a:t>
            </a:r>
            <a:endParaRPr lang="es-E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843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93597" y="224934"/>
            <a:ext cx="10906812" cy="523220"/>
          </a:xfrm>
          <a:prstGeom prst="rect">
            <a:avLst/>
          </a:prstGeom>
          <a:solidFill>
            <a:schemeClr val="bg1"/>
          </a:solidFill>
        </p:spPr>
        <p:txBody>
          <a:bodyPr wrap="square" rtlCol="0">
            <a:spAutoFit/>
          </a:bodyPr>
          <a:lstStyle/>
          <a:p>
            <a:pPr algn="ctr"/>
            <a:r>
              <a:rPr lang="es-ES" sz="2800" dirty="0">
                <a:solidFill>
                  <a:srgbClr val="FFC000"/>
                </a:solidFill>
                <a:latin typeface="Arial Black" panose="020B0A04020102020204" pitchFamily="34" charset="0"/>
                <a:cs typeface="Agent Orange" panose="00000400000000000000" pitchFamily="2" charset="0"/>
              </a:rPr>
              <a:t>IDEAS PARA EL COMENTARIO CON LOS ALUMNOS</a:t>
            </a:r>
            <a:endParaRPr lang="es-ES" sz="3600" dirty="0">
              <a:solidFill>
                <a:srgbClr val="FFC000"/>
              </a:solidFill>
              <a:latin typeface="Arial Black" panose="020B0A04020102020204" pitchFamily="34" charset="0"/>
              <a:cs typeface="Agent Orange" panose="00000400000000000000" pitchFamily="2" charset="0"/>
            </a:endParaRPr>
          </a:p>
        </p:txBody>
      </p:sp>
      <p:sp>
        <p:nvSpPr>
          <p:cNvPr id="5" name="Rectángulo 4"/>
          <p:cNvSpPr/>
          <p:nvPr/>
        </p:nvSpPr>
        <p:spPr>
          <a:xfrm>
            <a:off x="693597" y="1406015"/>
            <a:ext cx="10906812"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1º LEEMOS EL EVANGELIO</a:t>
            </a:r>
          </a:p>
        </p:txBody>
      </p:sp>
      <p:sp>
        <p:nvSpPr>
          <p:cNvPr id="6" name="Rectángulo 5"/>
          <p:cNvSpPr/>
          <p:nvPr/>
        </p:nvSpPr>
        <p:spPr>
          <a:xfrm>
            <a:off x="693597" y="2036008"/>
            <a:ext cx="10906813" cy="4247317"/>
          </a:xfrm>
          <a:prstGeom prst="rect">
            <a:avLst/>
          </a:prstGeom>
          <a:solidFill>
            <a:schemeClr val="bg1"/>
          </a:solidFill>
        </p:spPr>
        <p:txBody>
          <a:bodyPr wrap="square">
            <a:spAutoFit/>
          </a:bodyPr>
          <a:lstStyle/>
          <a:p>
            <a:pPr algn="just"/>
            <a:r>
              <a:rPr lang="es-ES" dirty="0"/>
              <a:t>[1] Al pasar vio un hombre ciego de nacimiento. [2] Los discípulos le preguntaron: ---Rabí, ¿quién pecó para que naciera ciego? ¿Él o sus padres? [3] Jesús contestó: ---Ni él pecó ni sus padres; ha sucedido para que se revele en él la acción de Dios. [4] Mientras es de día, tenéis que trabajar en las obras del que me envió. Llegará la noche, cuando nadie puede trabajar. [5] Mientras estoy en el mundo, soy la luz del mundo. [6] Dicho esto, escupió en el suelo, hizo barro con la saliva, se lo puso en los ojos [7] y le dijo: ---Ve a lavarte en la alberca de </a:t>
            </a:r>
            <a:r>
              <a:rPr lang="es-ES" dirty="0" err="1"/>
              <a:t>Siloé</a:t>
            </a:r>
            <a:r>
              <a:rPr lang="es-ES" dirty="0"/>
              <a:t> --que significa enviado--. Fue, se lavó y volvió con vista. [8] Los vecinos y los que antes lo habían visto pidiendo limosna comentaban: ---¿No es éste el que se sentaba a pedir limosna? [9] Unos decían: ---Es él. Otros decían: ---No es, sino que se le parece. Él respondía: ---Soy yo. [10] Así que le preguntaron: ---¿Cómo [pues] se te abrieron los ojos? [11] Contestó: ---Ese hombre que se llama Jesús hizo barro, lo puso sobre mis ojos y me dijo que fuera a lavarme a la fuente de </a:t>
            </a:r>
            <a:r>
              <a:rPr lang="es-ES" dirty="0" err="1"/>
              <a:t>Siloé</a:t>
            </a:r>
            <a:r>
              <a:rPr lang="es-ES" dirty="0"/>
              <a:t>. Fui, me lavé y recobré la vista. [12] Le preguntaron: ---¿Dónde está él? Responde: ---No sé. [13] Llevaron ante los fariseos al que había sido ciego [14] --era sábado el día que Jesús hizo barro y le abrió los ojos--. [15] Los fariseos le preguntaron otra vez cómo había recobrado la vista. Les respondió: ---Me aplicó barro a los ojos, me lavé, y ahora veo. [16] Algunos fariseos le dijeron: ---Ese hombre no viene de parte de Dios, porque no observa el sábado. Otros decían: ---¿Cómo puede un pecador hacer tales señales? Y estaban divididos. [17] Preguntaron de nuevo al ciego: ---Y tú, ¿qué dices del que te abrió los ojos? Contestó: ---Que es profeta. </a:t>
            </a:r>
            <a:endParaRPr lang="es-ES" b="1" dirty="0">
              <a:solidFill>
                <a:srgbClr val="FF0000"/>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7249" y="6126197"/>
            <a:ext cx="808199" cy="482445"/>
          </a:xfrm>
          <a:prstGeom prst="rect">
            <a:avLst/>
          </a:prstGeom>
        </p:spPr>
      </p:pic>
      <p:sp>
        <p:nvSpPr>
          <p:cNvPr id="9" name="CuadroTexto 8"/>
          <p:cNvSpPr txBox="1"/>
          <p:nvPr/>
        </p:nvSpPr>
        <p:spPr>
          <a:xfrm>
            <a:off x="693597" y="861641"/>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(26 DE MARZO 2017) </a:t>
            </a:r>
            <a:r>
              <a:rPr lang="es-ES" sz="2200" dirty="0">
                <a:solidFill>
                  <a:srgbClr val="7030A0"/>
                </a:solidFill>
                <a:latin typeface="Arial Black" panose="020B0A04020102020204" pitchFamily="34" charset="0"/>
                <a:cs typeface="Agent Orange" panose="00000400000000000000" pitchFamily="2" charset="0"/>
              </a:rPr>
              <a:t>IV DOMINGO CUARESMA </a:t>
            </a:r>
            <a:r>
              <a:rPr lang="es-ES" dirty="0">
                <a:solidFill>
                  <a:srgbClr val="7030A0"/>
                </a:solidFill>
                <a:latin typeface="Arial Black" panose="020B0A04020102020204" pitchFamily="34" charset="0"/>
                <a:cs typeface="Agent Orange" panose="00000400000000000000" pitchFamily="2" charset="0"/>
              </a:rPr>
              <a:t>Ciclo A      </a:t>
            </a:r>
            <a:r>
              <a:rPr lang="es-ES" sz="1400" dirty="0" err="1">
                <a:solidFill>
                  <a:srgbClr val="7030A0"/>
                </a:solidFill>
                <a:latin typeface="Arial Black" panose="020B0A04020102020204" pitchFamily="34" charset="0"/>
                <a:cs typeface="Agent Orange" panose="00000400000000000000" pitchFamily="2" charset="0"/>
              </a:rPr>
              <a:t>Jn</a:t>
            </a:r>
            <a:r>
              <a:rPr lang="es-ES" dirty="0">
                <a:solidFill>
                  <a:srgbClr val="7030A0"/>
                </a:solidFill>
                <a:latin typeface="Arial Black" panose="020B0A04020102020204" pitchFamily="34" charset="0"/>
                <a:cs typeface="Agent Orange" panose="00000400000000000000" pitchFamily="2" charset="0"/>
              </a:rPr>
              <a:t> </a:t>
            </a:r>
            <a:r>
              <a:rPr lang="es-ES" sz="1400" dirty="0">
                <a:solidFill>
                  <a:srgbClr val="7030A0"/>
                </a:solidFill>
                <a:latin typeface="Arial Black" panose="020B0A04020102020204" pitchFamily="34" charset="0"/>
                <a:cs typeface="Agent Orange" panose="00000400000000000000" pitchFamily="2" charset="0"/>
              </a:rPr>
              <a:t>9, 1-41</a:t>
            </a:r>
            <a:endParaRPr lang="es-ES" sz="2000" dirty="0">
              <a:solidFill>
                <a:srgbClr val="7030A0"/>
              </a:solidFill>
              <a:latin typeface="Arial Black" panose="020B0A04020102020204" pitchFamily="34" charset="0"/>
              <a:cs typeface="Agent Orange" panose="00000400000000000000" pitchFamily="2" charset="0"/>
            </a:endParaRPr>
          </a:p>
        </p:txBody>
      </p:sp>
    </p:spTree>
    <p:extLst>
      <p:ext uri="{BB962C8B-B14F-4D97-AF65-F5344CB8AC3E}">
        <p14:creationId xmlns:p14="http://schemas.microsoft.com/office/powerpoint/2010/main" val="2138991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1305" y="235488"/>
            <a:ext cx="10906813" cy="6186309"/>
          </a:xfrm>
          <a:prstGeom prst="rect">
            <a:avLst/>
          </a:prstGeom>
          <a:solidFill>
            <a:schemeClr val="bg1"/>
          </a:solidFill>
        </p:spPr>
        <p:txBody>
          <a:bodyPr wrap="square">
            <a:spAutoFit/>
          </a:bodyPr>
          <a:lstStyle/>
          <a:p>
            <a:pPr algn="just"/>
            <a:r>
              <a:rPr lang="es-ES" dirty="0"/>
              <a:t>[18] Los judíos no acababan de creer que había sido ciego y había recobrado la vista; así que llamaron a los padres del que había recobrado la vista [19] y les preguntaron: ---¿Es éste vuestro hijo, el que decís que nació ciego? ¿Cómo es que ahora ve? [20] Contestaron sus padres: ---Sabemos que éste es nuestro hijo y que nació ciego; [21] cómo es que ahora ve, no lo sabemos; quién le abrió los ojos, no lo sabemos. Preguntadle a él, que tiene edad y puede dar razón de sí. [22] Sus padres dijeron esto por temor a los judíos; porque los judíos ya habían decidido que quien lo confesara como Mesías sería expulsado de la sinagoga. [23] Por eso dijeron los padres que tenía edad y que le preguntaran a él. [24] Llamaron por segunda vez al hombre que había sido ciego y le dijeron: ---Da gloria a Dios. A nosotros nos consta que aquél es un pecador. [25] Les contestó: ---Si es pecador, no lo sé; una cosa me consta, que yo era ciego y ahora veo. [26] Le preguntaron de nuevo: ---¿Cómo te abrió los ojos? [27] Les contestó: ---Ya os lo he dicho y no me creísteis; ¿para qué queréis oírlo de nuevo? ¿No será que queréis haceros discípulos suyos? [28] Lo insultaron diciendo: ---¡Discípulo de él lo serás tú!, nosotros somos discípulos de Moisés. [29] De Moisés nos consta que le habló Dios; en cuanto a ése, no sabemos de dónde viene. [30] Les replicó: ---Eso es lo extraño, que vosotros no sabéis de dónde viene y a mí me abrió los ojos. [31] Sabemos que Dios no escucha a los pecadores, sino que escucha al que es piadoso y hace su voluntad. [32] Jamás se oyó contar que alguien haya abierto los ojos a un ciego de nacimiento. [33] Si ese hombre no viniera de parte de Dios, no podría hacer nada. [34] Le contestaron: ---Tú naciste lleno de pecado, ¿y quieres darnos lecciones? Y lo expulsaron. [35] Oyó Jesús que lo habían expulsado y, cuando lo encontró, le dijo: ---¿Crees en el Hijo del Hombre? [36] Contestó: ---¿Quién es, Señor, para que crea en él? [37] Jesús le dijo: ---Lo has visto: es el que está hablando contigo. [38] Respondió: ---Creo, Señor. Y se postró ante él. [39] Jesús dijo: ---He venido a este mundo a entablar un juicio, para que los ciegos vean y los que vean queden ciegos. [40] Algunos fariseos que se encontraban con él preguntaron: ---Y nosotros, ¿estamos ciegos? [41] Les respondió Jesús: ---Si estuvierais ciegos, no tendríais pecado; pero, como decís que veis, vuestro pecado permanece.</a:t>
            </a:r>
            <a:endParaRPr lang="es-E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78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6" y="767316"/>
            <a:ext cx="10823427" cy="5816977"/>
          </a:xfrm>
          <a:prstGeom prst="rect">
            <a:avLst/>
          </a:prstGeom>
          <a:solidFill>
            <a:schemeClr val="bg1"/>
          </a:solidFill>
        </p:spPr>
        <p:txBody>
          <a:bodyPr wrap="square">
            <a:spAutoFit/>
          </a:bodyPr>
          <a:lstStyle/>
          <a:p>
            <a:pPr algn="just"/>
            <a:r>
              <a:rPr lang="es-ES" sz="2000" b="1" dirty="0">
                <a:latin typeface="Arial" panose="020B0604020202020204" pitchFamily="34" charset="0"/>
                <a:cs typeface="Arial" panose="020B0604020202020204" pitchFamily="34" charset="0"/>
              </a:rPr>
              <a:t>Continuamos con el Evangelio de San Juan. </a:t>
            </a:r>
          </a:p>
          <a:p>
            <a:pPr algn="just"/>
            <a:r>
              <a:rPr lang="es-ES" sz="2000" dirty="0">
                <a:latin typeface="Arial" panose="020B0604020202020204" pitchFamily="34" charset="0"/>
                <a:cs typeface="Arial" panose="020B0604020202020204" pitchFamily="34" charset="0"/>
              </a:rPr>
              <a:t>El relato de hoy es un hecho asombroso, </a:t>
            </a:r>
            <a:r>
              <a:rPr lang="es-ES" sz="2000" b="1" dirty="0">
                <a:latin typeface="Arial" panose="020B0604020202020204" pitchFamily="34" charset="0"/>
                <a:cs typeface="Arial" panose="020B0604020202020204" pitchFamily="34" charset="0"/>
              </a:rPr>
              <a:t>UN MILAGRO, </a:t>
            </a:r>
            <a:r>
              <a:rPr lang="es-ES" sz="2000" dirty="0">
                <a:latin typeface="Arial" panose="020B0604020202020204" pitchFamily="34" charset="0"/>
                <a:cs typeface="Arial" panose="020B0604020202020204" pitchFamily="34" charset="0"/>
              </a:rPr>
              <a:t>un gesto que nos descoloca y nos hace pensar en la importancia que da </a:t>
            </a:r>
            <a:r>
              <a:rPr lang="es-ES" sz="2000">
                <a:latin typeface="Arial" panose="020B0604020202020204" pitchFamily="34" charset="0"/>
                <a:cs typeface="Arial" panose="020B0604020202020204" pitchFamily="34" charset="0"/>
              </a:rPr>
              <a:t>Jesús en sanar </a:t>
            </a:r>
            <a:r>
              <a:rPr lang="es-ES" sz="2000" dirty="0">
                <a:latin typeface="Arial" panose="020B0604020202020204" pitchFamily="34" charset="0"/>
                <a:cs typeface="Arial" panose="020B0604020202020204" pitchFamily="34" charset="0"/>
              </a:rPr>
              <a:t>a las personas.</a:t>
            </a:r>
          </a:p>
          <a:p>
            <a:pPr algn="just"/>
            <a:endParaRPr lang="es-ES" sz="105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Jesús, hoy cura a un ciego, le devuelve la vista. </a:t>
            </a:r>
            <a:r>
              <a:rPr lang="es-ES" sz="2000" dirty="0">
                <a:latin typeface="Arial" panose="020B0604020202020204" pitchFamily="34" charset="0"/>
                <a:cs typeface="Arial" panose="020B0604020202020204" pitchFamily="34" charset="0"/>
              </a:rPr>
              <a:t>¿cuántas veces a nosotros nos cuesta ver con claridad las cosas? ¿cuántas veces nos encerramos en una idea que pensamos que es correcta  y  resulta que está equivocada ?</a:t>
            </a:r>
            <a:r>
              <a:rPr lang="es-ES" sz="2000" b="1" dirty="0">
                <a:latin typeface="Arial" panose="020B0604020202020204" pitchFamily="34" charset="0"/>
                <a:cs typeface="Arial" panose="020B0604020202020204" pitchFamily="34" charset="0"/>
              </a:rPr>
              <a:t> </a:t>
            </a:r>
          </a:p>
          <a:p>
            <a:pPr algn="just"/>
            <a:r>
              <a:rPr lang="es-ES" sz="2000" b="1" dirty="0">
                <a:latin typeface="Arial" panose="020B0604020202020204" pitchFamily="34" charset="0"/>
                <a:cs typeface="Arial" panose="020B0604020202020204" pitchFamily="34" charset="0"/>
              </a:rPr>
              <a:t>Nos cuesta ver con claridad y necesitamos que nos devuelvan la visión</a:t>
            </a:r>
          </a:p>
          <a:p>
            <a:pPr algn="just"/>
            <a:r>
              <a:rPr lang="es-ES" sz="2000" dirty="0">
                <a:latin typeface="Arial" panose="020B0604020202020204" pitchFamily="34" charset="0"/>
                <a:cs typeface="Arial" panose="020B0604020202020204" pitchFamily="34" charset="0"/>
              </a:rPr>
              <a:t>Además Jesús cura,  aunque por su acción será criticado, hacer el bien al prójimo no estaba bien visto.</a:t>
            </a:r>
            <a:endParaRPr lang="es-ES" sz="1600" dirty="0">
              <a:latin typeface="Arial" panose="020B0604020202020204" pitchFamily="34" charset="0"/>
              <a:cs typeface="Arial" panose="020B0604020202020204" pitchFamily="34" charset="0"/>
            </a:endParaRPr>
          </a:p>
          <a:p>
            <a:pPr algn="just"/>
            <a:endParaRPr lang="es-ES" sz="800" b="1" dirty="0">
              <a:solidFill>
                <a:srgbClr val="0070C0"/>
              </a:solidFill>
              <a:latin typeface="Arial" panose="020B0604020202020204" pitchFamily="34" charset="0"/>
              <a:cs typeface="Arial" panose="020B0604020202020204" pitchFamily="34" charset="0"/>
            </a:endParaRPr>
          </a:p>
          <a:p>
            <a:pPr algn="just"/>
            <a:r>
              <a:rPr lang="es-ES" sz="2400" b="1" dirty="0">
                <a:solidFill>
                  <a:srgbClr val="0070C0"/>
                </a:solidFill>
                <a:latin typeface="Arial" panose="020B0604020202020204" pitchFamily="34" charset="0"/>
                <a:cs typeface="Arial" panose="020B0604020202020204" pitchFamily="34" charset="0"/>
              </a:rPr>
              <a:t>Y TÚ:  </a:t>
            </a:r>
            <a:r>
              <a:rPr lang="es-ES" sz="2000" b="1" dirty="0">
                <a:solidFill>
                  <a:srgbClr val="0070C0"/>
                </a:solidFill>
                <a:latin typeface="Arial" panose="020B0604020202020204" pitchFamily="34" charset="0"/>
                <a:cs typeface="Arial" panose="020B0604020202020204" pitchFamily="34" charset="0"/>
              </a:rPr>
              <a:t>¿Cuándo no ves con claridad, qué haces?. </a:t>
            </a:r>
          </a:p>
          <a:p>
            <a:pPr algn="just"/>
            <a:r>
              <a:rPr lang="es-ES" sz="2000" b="1" dirty="0">
                <a:solidFill>
                  <a:srgbClr val="0070C0"/>
                </a:solidFill>
                <a:latin typeface="Arial" panose="020B0604020202020204" pitchFamily="34" charset="0"/>
                <a:cs typeface="Arial" panose="020B0604020202020204" pitchFamily="34" charset="0"/>
              </a:rPr>
              <a:t>¿Qué colirios utilizas para aclarar tu vista: </a:t>
            </a:r>
            <a:r>
              <a:rPr lang="es-ES" sz="2000" dirty="0">
                <a:solidFill>
                  <a:srgbClr val="0070C0"/>
                </a:solidFill>
                <a:latin typeface="Arial" panose="020B0604020202020204" pitchFamily="34" charset="0"/>
                <a:cs typeface="Arial" panose="020B0604020202020204" pitchFamily="34" charset="0"/>
              </a:rPr>
              <a:t>misericordia, generosidad, escucha,…</a:t>
            </a:r>
            <a:r>
              <a:rPr lang="es-ES" sz="2000" b="1" dirty="0">
                <a:solidFill>
                  <a:srgbClr val="0070C0"/>
                </a:solidFill>
                <a:latin typeface="Arial" panose="020B0604020202020204" pitchFamily="34" charset="0"/>
                <a:cs typeface="Arial" panose="020B0604020202020204" pitchFamily="34" charset="0"/>
              </a:rPr>
              <a:t>?</a:t>
            </a:r>
          </a:p>
          <a:p>
            <a:pPr algn="just"/>
            <a:r>
              <a:rPr lang="es-ES" sz="2000" b="1" dirty="0">
                <a:solidFill>
                  <a:srgbClr val="0070C0"/>
                </a:solidFill>
                <a:latin typeface="Arial" panose="020B0604020202020204" pitchFamily="34" charset="0"/>
                <a:cs typeface="Arial" panose="020B0604020202020204" pitchFamily="34" charset="0"/>
              </a:rPr>
              <a:t>¿Tienes buena vista siempre o según con quien te encuentras, hablas, … </a:t>
            </a:r>
          </a:p>
          <a:p>
            <a:pPr algn="just"/>
            <a:r>
              <a:rPr lang="es-ES" sz="2000" b="1" dirty="0">
                <a:solidFill>
                  <a:srgbClr val="0070C0"/>
                </a:solidFill>
                <a:latin typeface="Arial" panose="020B0604020202020204" pitchFamily="34" charset="0"/>
                <a:cs typeface="Arial" panose="020B0604020202020204" pitchFamily="34" charset="0"/>
              </a:rPr>
              <a:t>tu graduación cambia?</a:t>
            </a:r>
          </a:p>
          <a:p>
            <a:pPr algn="just"/>
            <a:endParaRPr lang="es-ES" sz="2000" b="1" dirty="0">
              <a:latin typeface="Arial" panose="020B0604020202020204" pitchFamily="34" charset="0"/>
              <a:cs typeface="Arial" panose="020B0604020202020204" pitchFamily="34" charset="0"/>
            </a:endParaRPr>
          </a:p>
          <a:p>
            <a:pPr algn="just"/>
            <a:endParaRPr lang="es-ES" sz="400" b="1" dirty="0">
              <a:latin typeface="Arial" panose="020B0604020202020204" pitchFamily="34" charset="0"/>
              <a:cs typeface="Arial" panose="020B0604020202020204" pitchFamily="34" charset="0"/>
            </a:endParaRPr>
          </a:p>
          <a:p>
            <a:pPr algn="ctr"/>
            <a:r>
              <a:rPr lang="es-ES" sz="2000" b="1" dirty="0">
                <a:solidFill>
                  <a:srgbClr val="FF0000"/>
                </a:solidFill>
                <a:latin typeface="Arial" panose="020B0604020202020204" pitchFamily="34" charset="0"/>
                <a:cs typeface="Arial" panose="020B0604020202020204" pitchFamily="34" charset="0"/>
              </a:rPr>
              <a:t>RECUERDA TU OJOS VERÁN CON MÁS CLARIDAD</a:t>
            </a:r>
          </a:p>
          <a:p>
            <a:pPr algn="ctr"/>
            <a:r>
              <a:rPr lang="es-ES" sz="2000" b="1" dirty="0">
                <a:solidFill>
                  <a:srgbClr val="FF0000"/>
                </a:solidFill>
                <a:latin typeface="Arial" panose="020B0604020202020204" pitchFamily="34" charset="0"/>
                <a:cs typeface="Arial" panose="020B0604020202020204" pitchFamily="34" charset="0"/>
              </a:rPr>
              <a:t>SI TRASPARENTAS LA MISERICORDIA DE DIOS</a:t>
            </a:r>
          </a:p>
          <a:p>
            <a:pPr algn="ctr"/>
            <a:r>
              <a:rPr lang="es-ES" sz="2000" b="1" dirty="0">
                <a:solidFill>
                  <a:srgbClr val="FF0000"/>
                </a:solidFill>
                <a:latin typeface="Arial" panose="020B0604020202020204" pitchFamily="34" charset="0"/>
                <a:cs typeface="Arial" panose="020B0604020202020204" pitchFamily="34" charset="0"/>
              </a:rPr>
              <a:t>EN TUS ACCIONES Y GESTOS CON Y PARA EL PRÓJIMO</a:t>
            </a:r>
          </a:p>
        </p:txBody>
      </p:sp>
      <p:sp>
        <p:nvSpPr>
          <p:cNvPr id="5" name="Rectángulo 4"/>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2º SUGERENCIAS PARA EL COMENTARIO CON LOS ALUMNOS</a:t>
            </a:r>
          </a:p>
        </p:txBody>
      </p:sp>
    </p:spTree>
    <p:extLst>
      <p:ext uri="{BB962C8B-B14F-4D97-AF65-F5344CB8AC3E}">
        <p14:creationId xmlns:p14="http://schemas.microsoft.com/office/powerpoint/2010/main" val="1697709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3.- OTROS RECURSOS</a:t>
            </a:r>
          </a:p>
        </p:txBody>
      </p:sp>
      <p:sp>
        <p:nvSpPr>
          <p:cNvPr id="3" name="Rectángulo 2"/>
          <p:cNvSpPr/>
          <p:nvPr/>
        </p:nvSpPr>
        <p:spPr>
          <a:xfrm>
            <a:off x="1393348" y="1128016"/>
            <a:ext cx="7546618" cy="954107"/>
          </a:xfrm>
          <a:prstGeom prst="rect">
            <a:avLst/>
          </a:prstGeom>
          <a:solidFill>
            <a:schemeClr val="bg1"/>
          </a:solidFill>
        </p:spPr>
        <p:txBody>
          <a:bodyPr wrap="none">
            <a:spAutoFit/>
          </a:bodyPr>
          <a:lstStyle/>
          <a:p>
            <a:r>
              <a:rPr lang="es-ES" sz="2800" dirty="0">
                <a:hlinkClick r:id="rId2"/>
              </a:rPr>
              <a:t>https://www.youtube.com/watch?v=9nO0xZ5Ky7s</a:t>
            </a:r>
            <a:endParaRPr lang="es-ES" sz="2800" dirty="0"/>
          </a:p>
          <a:p>
            <a:r>
              <a:rPr lang="es-ES" sz="2800" dirty="0"/>
              <a:t> VIDEO DEL EVANGELIO. VERBO DIVINO.</a:t>
            </a:r>
          </a:p>
        </p:txBody>
      </p:sp>
      <p:sp>
        <p:nvSpPr>
          <p:cNvPr id="5" name="Rectángulo 4"/>
          <p:cNvSpPr/>
          <p:nvPr/>
        </p:nvSpPr>
        <p:spPr>
          <a:xfrm>
            <a:off x="1393348" y="2554432"/>
            <a:ext cx="6666570" cy="954107"/>
          </a:xfrm>
          <a:prstGeom prst="rect">
            <a:avLst/>
          </a:prstGeom>
          <a:solidFill>
            <a:schemeClr val="bg1"/>
          </a:solidFill>
        </p:spPr>
        <p:txBody>
          <a:bodyPr wrap="square">
            <a:spAutoFit/>
          </a:bodyPr>
          <a:lstStyle/>
          <a:p>
            <a:r>
              <a:rPr lang="es-ES" sz="2800" dirty="0">
                <a:hlinkClick r:id="rId3"/>
              </a:rPr>
              <a:t>http://www.pastoralsj.org/</a:t>
            </a:r>
            <a:endParaRPr lang="es-ES" sz="2800" dirty="0"/>
          </a:p>
          <a:p>
            <a:endParaRPr lang="es-ES" sz="2800" dirty="0"/>
          </a:p>
        </p:txBody>
      </p:sp>
      <p:sp>
        <p:nvSpPr>
          <p:cNvPr id="6" name="Rectángulo 5"/>
          <p:cNvSpPr/>
          <p:nvPr/>
        </p:nvSpPr>
        <p:spPr>
          <a:xfrm>
            <a:off x="1393348" y="3813369"/>
            <a:ext cx="6600582" cy="954107"/>
          </a:xfrm>
          <a:prstGeom prst="rect">
            <a:avLst/>
          </a:prstGeom>
          <a:solidFill>
            <a:schemeClr val="bg1"/>
          </a:solidFill>
        </p:spPr>
        <p:txBody>
          <a:bodyPr wrap="square">
            <a:spAutoFit/>
          </a:bodyPr>
          <a:lstStyle/>
          <a:p>
            <a:r>
              <a:rPr lang="es-ES" sz="2800" dirty="0">
                <a:hlinkClick r:id="rId4"/>
              </a:rPr>
              <a:t>http://www.feadulta.com/es/</a:t>
            </a:r>
            <a:endParaRPr lang="es-ES" sz="2800" dirty="0"/>
          </a:p>
          <a:p>
            <a:endParaRPr lang="es-ES" sz="2800" dirty="0"/>
          </a:p>
        </p:txBody>
      </p:sp>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0969" y="4639116"/>
            <a:ext cx="2857500" cy="2066925"/>
          </a:xfrm>
          <a:prstGeom prst="rect">
            <a:avLst/>
          </a:prstGeom>
        </p:spPr>
      </p:pic>
      <p:sp>
        <p:nvSpPr>
          <p:cNvPr id="8" name="Rectángulo 7"/>
          <p:cNvSpPr/>
          <p:nvPr/>
        </p:nvSpPr>
        <p:spPr>
          <a:xfrm>
            <a:off x="1393348" y="5072306"/>
            <a:ext cx="6600582" cy="923330"/>
          </a:xfrm>
          <a:prstGeom prst="rect">
            <a:avLst/>
          </a:prstGeom>
          <a:solidFill>
            <a:schemeClr val="bg1"/>
          </a:solidFill>
        </p:spPr>
        <p:txBody>
          <a:bodyPr wrap="square">
            <a:spAutoFit/>
          </a:bodyPr>
          <a:lstStyle/>
          <a:p>
            <a:r>
              <a:rPr lang="es-ES" i="1" dirty="0"/>
              <a:t>El Equipo de Cuentos Infantiles Cortos</a:t>
            </a:r>
          </a:p>
          <a:p>
            <a:endParaRPr lang="es-ES" i="1" dirty="0"/>
          </a:p>
          <a:p>
            <a:endParaRPr lang="es-ES" dirty="0"/>
          </a:p>
        </p:txBody>
      </p:sp>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6657" y="5072306"/>
            <a:ext cx="2190750" cy="857250"/>
          </a:xfrm>
          <a:prstGeom prst="rect">
            <a:avLst/>
          </a:prstGeom>
        </p:spPr>
      </p:pic>
    </p:spTree>
    <p:extLst>
      <p:ext uri="{BB962C8B-B14F-4D97-AF65-F5344CB8AC3E}">
        <p14:creationId xmlns:p14="http://schemas.microsoft.com/office/powerpoint/2010/main" val="3209614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2080" y="142240"/>
            <a:ext cx="11917680" cy="6573520"/>
          </a:xfrm>
          <a:prstGeom prst="rect">
            <a:avLst/>
          </a:prstGeom>
        </p:spPr>
      </p:pic>
    </p:spTree>
    <p:extLst>
      <p:ext uri="{BB962C8B-B14F-4D97-AF65-F5344CB8AC3E}">
        <p14:creationId xmlns:p14="http://schemas.microsoft.com/office/powerpoint/2010/main" val="125064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5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424" y="643467"/>
            <a:ext cx="6899152" cy="5571066"/>
          </a:xfrm>
          <a:prstGeom prst="rect">
            <a:avLst/>
          </a:prstGeom>
        </p:spPr>
      </p:pic>
    </p:spTree>
    <p:extLst>
      <p:ext uri="{BB962C8B-B14F-4D97-AF65-F5344CB8AC3E}">
        <p14:creationId xmlns:p14="http://schemas.microsoft.com/office/powerpoint/2010/main" val="2214611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115" y="528954"/>
            <a:ext cx="8343510" cy="5800726"/>
          </a:xfrm>
          <a:prstGeom prst="rect">
            <a:avLst/>
          </a:prstGeom>
        </p:spPr>
      </p:pic>
    </p:spTree>
    <p:extLst>
      <p:ext uri="{BB962C8B-B14F-4D97-AF65-F5344CB8AC3E}">
        <p14:creationId xmlns:p14="http://schemas.microsoft.com/office/powerpoint/2010/main" val="4175030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248" y="169558"/>
            <a:ext cx="10360804" cy="6576682"/>
          </a:xfrm>
          <a:prstGeom prst="rect">
            <a:avLst/>
          </a:prstGeom>
        </p:spPr>
      </p:pic>
      <p:sp>
        <p:nvSpPr>
          <p:cNvPr id="4" name="Flecha: hacia la izquierda 3"/>
          <p:cNvSpPr/>
          <p:nvPr/>
        </p:nvSpPr>
        <p:spPr>
          <a:xfrm rot="18192986">
            <a:off x="10118209" y="1781981"/>
            <a:ext cx="1828800" cy="5486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4004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23" y="680720"/>
            <a:ext cx="6419138" cy="593344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160" y="680864"/>
            <a:ext cx="5344160" cy="5935340"/>
          </a:xfrm>
          <a:prstGeom prst="rect">
            <a:avLst/>
          </a:prstGeom>
        </p:spPr>
      </p:pic>
      <p:sp>
        <p:nvSpPr>
          <p:cNvPr id="6" name="CuadroTexto 5"/>
          <p:cNvSpPr txBox="1"/>
          <p:nvPr/>
        </p:nvSpPr>
        <p:spPr>
          <a:xfrm>
            <a:off x="2970910" y="95873"/>
            <a:ext cx="5720080" cy="584775"/>
          </a:xfrm>
          <a:prstGeom prst="rect">
            <a:avLst/>
          </a:prstGeom>
          <a:noFill/>
        </p:spPr>
        <p:txBody>
          <a:bodyPr wrap="square" rtlCol="0">
            <a:spAutoFit/>
          </a:bodyPr>
          <a:lstStyle/>
          <a:p>
            <a:pPr algn="ctr"/>
            <a:r>
              <a:rPr lang="es-ES" sz="3200" dirty="0">
                <a:solidFill>
                  <a:srgbClr val="002060"/>
                </a:solidFill>
              </a:rPr>
              <a:t>Piscina de </a:t>
            </a:r>
            <a:r>
              <a:rPr lang="es-ES" sz="3200" dirty="0" err="1">
                <a:solidFill>
                  <a:srgbClr val="002060"/>
                </a:solidFill>
              </a:rPr>
              <a:t>Siloé</a:t>
            </a:r>
            <a:endParaRPr lang="es-ES" sz="3200" dirty="0">
              <a:solidFill>
                <a:srgbClr val="002060"/>
              </a:solidFill>
            </a:endParaRPr>
          </a:p>
        </p:txBody>
      </p:sp>
    </p:spTree>
    <p:extLst>
      <p:ext uri="{BB962C8B-B14F-4D97-AF65-F5344CB8AC3E}">
        <p14:creationId xmlns:p14="http://schemas.microsoft.com/office/powerpoint/2010/main" val="38116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10711" r="12719"/>
          <a:stretch/>
        </p:blipFill>
        <p:spPr>
          <a:xfrm>
            <a:off x="97933" y="73107"/>
            <a:ext cx="6510257" cy="6020728"/>
          </a:xfrm>
          <a:prstGeom prst="rect">
            <a:avLst/>
          </a:prstGeom>
        </p:spPr>
      </p:pic>
      <p:sp>
        <p:nvSpPr>
          <p:cNvPr id="4" name="Rectángulo 3"/>
          <p:cNvSpPr/>
          <p:nvPr/>
        </p:nvSpPr>
        <p:spPr>
          <a:xfrm>
            <a:off x="727696" y="6257711"/>
            <a:ext cx="5250730" cy="369332"/>
          </a:xfrm>
          <a:prstGeom prst="rect">
            <a:avLst/>
          </a:prstGeom>
          <a:solidFill>
            <a:schemeClr val="bg1"/>
          </a:solidFill>
        </p:spPr>
        <p:txBody>
          <a:bodyPr wrap="square">
            <a:spAutoFit/>
          </a:bodyPr>
          <a:lstStyle/>
          <a:p>
            <a:r>
              <a:rPr lang="es-ES" dirty="0">
                <a:hlinkClick r:id="rId3"/>
              </a:rPr>
              <a:t>https://es.slideshare.net/marlei61/la-piscina-desiloe</a:t>
            </a:r>
            <a:endParaRPr lang="es-ES" dirty="0"/>
          </a:p>
        </p:txBody>
      </p:sp>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10340" r="10237"/>
          <a:stretch/>
        </p:blipFill>
        <p:spPr>
          <a:xfrm>
            <a:off x="6608190" y="73106"/>
            <a:ext cx="5458119" cy="6020728"/>
          </a:xfrm>
          <a:prstGeom prst="rect">
            <a:avLst/>
          </a:prstGeom>
        </p:spPr>
      </p:pic>
      <p:sp>
        <p:nvSpPr>
          <p:cNvPr id="7" name="Rectángulo 6"/>
          <p:cNvSpPr/>
          <p:nvPr/>
        </p:nvSpPr>
        <p:spPr>
          <a:xfrm>
            <a:off x="6608190" y="6257711"/>
            <a:ext cx="4697120" cy="369332"/>
          </a:xfrm>
          <a:prstGeom prst="rect">
            <a:avLst/>
          </a:prstGeom>
          <a:solidFill>
            <a:schemeClr val="bg1"/>
          </a:solidFill>
        </p:spPr>
        <p:txBody>
          <a:bodyPr wrap="none">
            <a:spAutoFit/>
          </a:bodyPr>
          <a:lstStyle/>
          <a:p>
            <a:r>
              <a:rPr lang="es-ES" dirty="0">
                <a:hlinkClick r:id="rId5"/>
              </a:rPr>
              <a:t>https://atlasdelabiblia.wordpress.com/el-agua/</a:t>
            </a:r>
            <a:r>
              <a:rPr lang="es-ES" dirty="0"/>
              <a:t> </a:t>
            </a:r>
          </a:p>
        </p:txBody>
      </p:sp>
    </p:spTree>
    <p:extLst>
      <p:ext uri="{BB962C8B-B14F-4D97-AF65-F5344CB8AC3E}">
        <p14:creationId xmlns:p14="http://schemas.microsoft.com/office/powerpoint/2010/main" val="199116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238" y="190001"/>
            <a:ext cx="6424525" cy="6555641"/>
          </a:xfrm>
          <a:prstGeom prst="rect">
            <a:avLst/>
          </a:prstGeom>
          <a:solidFill>
            <a:schemeClr val="bg1"/>
          </a:solidFill>
        </p:spPr>
        <p:txBody>
          <a:bodyPr wrap="square">
            <a:spAutoFit/>
          </a:bodyPr>
          <a:lstStyle/>
          <a:p>
            <a:pPr algn="just"/>
            <a:r>
              <a:rPr lang="es-ES" sz="2000" b="1" dirty="0"/>
              <a:t>Otro texto de </a:t>
            </a:r>
            <a:r>
              <a:rPr lang="es-ES" sz="2000" b="1" dirty="0" err="1"/>
              <a:t>Jn</a:t>
            </a:r>
            <a:r>
              <a:rPr lang="es-ES" sz="2000" b="1" dirty="0"/>
              <a:t> que nos pone en contacto con Jesús que trae luz-vida. </a:t>
            </a:r>
            <a:r>
              <a:rPr lang="es-ES" sz="2000" dirty="0"/>
              <a:t>Como en el caso de la samaritana, </a:t>
            </a:r>
            <a:r>
              <a:rPr lang="es-ES" sz="2000" dirty="0">
                <a:solidFill>
                  <a:srgbClr val="FF0000"/>
                </a:solidFill>
              </a:rPr>
              <a:t>la iniciativa la toma Jesús, </a:t>
            </a:r>
            <a:r>
              <a:rPr lang="es-ES" sz="2000" b="1" dirty="0">
                <a:solidFill>
                  <a:srgbClr val="FF0000"/>
                </a:solidFill>
              </a:rPr>
              <a:t>pero el interesado debe responder personalmente. </a:t>
            </a:r>
            <a:r>
              <a:rPr lang="es-ES" sz="2000" dirty="0"/>
              <a:t>Se trata de indicar a los catecúmenos el camino que tienen que recorrer antes del bautismo. </a:t>
            </a:r>
            <a:r>
              <a:rPr lang="es-ES" sz="2000" b="1" dirty="0">
                <a:solidFill>
                  <a:srgbClr val="FF0000"/>
                </a:solidFill>
              </a:rPr>
              <a:t>Todos somos ciegos hasta que hemos aceptado la luz. </a:t>
            </a:r>
            <a:r>
              <a:rPr lang="es-ES" sz="2000" dirty="0"/>
              <a:t>Si después del recorrido, confiesas a Jesús como el Señor, están en condiciones de ser bautizados.</a:t>
            </a:r>
          </a:p>
          <a:p>
            <a:pPr algn="just"/>
            <a:endParaRPr lang="es-ES" sz="2000" dirty="0"/>
          </a:p>
          <a:p>
            <a:pPr algn="just"/>
            <a:r>
              <a:rPr lang="es-ES" sz="2000" b="1" dirty="0">
                <a:solidFill>
                  <a:srgbClr val="FF0000"/>
                </a:solidFill>
              </a:rPr>
              <a:t>Todo el relato es simbólico. </a:t>
            </a:r>
            <a:r>
              <a:rPr lang="es-ES" sz="2000" dirty="0"/>
              <a:t>Con él se está </a:t>
            </a:r>
            <a:r>
              <a:rPr lang="es-ES" sz="2000" b="1" dirty="0">
                <a:solidFill>
                  <a:srgbClr val="0070C0"/>
                </a:solidFill>
              </a:rPr>
              <a:t>proponiendo un proceso </a:t>
            </a:r>
            <a:r>
              <a:rPr lang="es-ES" sz="2000" b="1" dirty="0" err="1">
                <a:solidFill>
                  <a:srgbClr val="0070C0"/>
                </a:solidFill>
              </a:rPr>
              <a:t>catecumenal</a:t>
            </a:r>
            <a:r>
              <a:rPr lang="es-ES" sz="2000" b="1" dirty="0">
                <a:solidFill>
                  <a:srgbClr val="0070C0"/>
                </a:solidFill>
              </a:rPr>
              <a:t> que lleva al hombre de las tinieblas a la luz; de la opresión a la libertad; de no ser nada a ser plenamente hombre.</a:t>
            </a:r>
            <a:r>
              <a:rPr lang="es-ES" sz="2000" dirty="0"/>
              <a:t> </a:t>
            </a:r>
          </a:p>
          <a:p>
            <a:pPr algn="just"/>
            <a:endParaRPr lang="es-ES" sz="2000" dirty="0"/>
          </a:p>
          <a:p>
            <a:pPr algn="just"/>
            <a:r>
              <a:rPr lang="es-ES" sz="2000" dirty="0"/>
              <a:t>Jesús acaba de decir: "Yo soy la luz del mundo". Lo repite y lo va a demostrar con hechos, dando la vista al ciego. Jesús no le consulta antes, </a:t>
            </a:r>
            <a:r>
              <a:rPr lang="es-ES" sz="2000" b="1" dirty="0"/>
              <a:t>pero no suprime su libertad, le ofrece la oportunidad,</a:t>
            </a:r>
            <a:r>
              <a:rPr lang="es-ES" sz="2000" dirty="0"/>
              <a:t> pero la decisión queda en sus manos. Tendrá que ir a lavarse a la piscina, para llegar a ser él mismo. Los demás personajes siguen en su ceguera: fariseos, apóstoles, paisanos, padres.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763" y="190000"/>
            <a:ext cx="5381240" cy="6555641"/>
          </a:xfrm>
          <a:prstGeom prst="rect">
            <a:avLst/>
          </a:prstGeom>
        </p:spPr>
      </p:pic>
    </p:spTree>
    <p:extLst>
      <p:ext uri="{BB962C8B-B14F-4D97-AF65-F5344CB8AC3E}">
        <p14:creationId xmlns:p14="http://schemas.microsoft.com/office/powerpoint/2010/main" val="49139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428" y="170772"/>
            <a:ext cx="6886248" cy="6555641"/>
          </a:xfrm>
          <a:prstGeom prst="rect">
            <a:avLst/>
          </a:prstGeom>
          <a:solidFill>
            <a:schemeClr val="bg1"/>
          </a:solidFill>
        </p:spPr>
        <p:txBody>
          <a:bodyPr wrap="square">
            <a:spAutoFit/>
          </a:bodyPr>
          <a:lstStyle/>
          <a:p>
            <a:pPr algn="just"/>
            <a:r>
              <a:rPr lang="es-ES" sz="2000" dirty="0">
                <a:solidFill>
                  <a:srgbClr val="FF0000"/>
                </a:solidFill>
              </a:rPr>
              <a:t>Al mezclar la tierra con su saliva está simbolizando la creación del hombre nuevo, </a:t>
            </a:r>
            <a:r>
              <a:rPr lang="es-ES" sz="2000" dirty="0"/>
              <a:t>compuesto por la tierra-carne y la saliva-Espíritu. </a:t>
            </a:r>
          </a:p>
          <a:p>
            <a:pPr algn="just"/>
            <a:endParaRPr lang="es-ES" sz="2000" dirty="0"/>
          </a:p>
          <a:p>
            <a:pPr algn="just"/>
            <a:r>
              <a:rPr lang="es-ES" sz="2000" dirty="0"/>
              <a:t>De ahí la frase que sigue: le untó </a:t>
            </a:r>
            <a:r>
              <a:rPr lang="es-ES" sz="2000" b="1" dirty="0"/>
              <a:t>su barro</a:t>
            </a:r>
            <a:r>
              <a:rPr lang="es-ES" sz="2000" dirty="0"/>
              <a:t> en los ojos. </a:t>
            </a:r>
            <a:r>
              <a:rPr lang="es-ES" sz="2000" b="1" dirty="0">
                <a:solidFill>
                  <a:srgbClr val="0070C0"/>
                </a:solidFill>
              </a:rPr>
              <a:t>El barro, modelado por el Espíritu, es el proyecto de Dios realizado ya en Jesús, y con posibilidad de realizarse en todos los seres humanos.</a:t>
            </a:r>
            <a:r>
              <a:rPr lang="es-ES" sz="2000" dirty="0"/>
              <a:t> </a:t>
            </a:r>
            <a:r>
              <a:rPr lang="es-ES" sz="2000" b="1" dirty="0" err="1"/>
              <a:t>Jn</a:t>
            </a:r>
            <a:r>
              <a:rPr lang="es-ES" sz="2000" b="1" dirty="0"/>
              <a:t> usa dos verbos </a:t>
            </a:r>
            <a:r>
              <a:rPr lang="es-ES" sz="2000" dirty="0"/>
              <a:t>para indicar la aplicación del barro en los ojos: aquí</a:t>
            </a:r>
            <a:r>
              <a:rPr lang="es-ES" sz="2000" b="1" dirty="0"/>
              <a:t> untar-ungir</a:t>
            </a:r>
            <a:r>
              <a:rPr lang="es-ES" sz="2000" dirty="0"/>
              <a:t>, en relación con el apelativo de Jesús "Mesías". Más adelante dirá sencillamente </a:t>
            </a:r>
            <a:r>
              <a:rPr lang="es-ES" sz="2000" b="1" dirty="0"/>
              <a:t>aplicar</a:t>
            </a:r>
            <a:r>
              <a:rPr lang="es-ES" sz="2000" dirty="0"/>
              <a:t>.</a:t>
            </a:r>
          </a:p>
          <a:p>
            <a:pPr algn="just"/>
            <a:endParaRPr lang="es-ES" sz="2000" dirty="0"/>
          </a:p>
          <a:p>
            <a:pPr algn="just"/>
            <a:r>
              <a:rPr lang="es-ES" sz="2000" b="1" dirty="0">
                <a:solidFill>
                  <a:srgbClr val="FF0000"/>
                </a:solidFill>
              </a:rPr>
              <a:t>Aquí está la clave de todo el relato. El ciego es ahora un "ungido", como Jesús. </a:t>
            </a:r>
            <a:r>
              <a:rPr lang="es-ES" sz="2000" dirty="0"/>
              <a:t>El hombre carnal ha sido transformado por el Espíritu. La duda de la gente sobre la identidad del ciego, refleja la novedad que produce el Espíritu. Siendo el mismo, es otro. </a:t>
            </a:r>
            <a:r>
              <a:rPr lang="es-ES" sz="2000" b="1" dirty="0">
                <a:solidFill>
                  <a:srgbClr val="0070C0"/>
                </a:solidFill>
              </a:rPr>
              <a:t>Hay gran diferencia entre el hombre sin iniciativa ni libertad y el hombre libre.</a:t>
            </a:r>
            <a:r>
              <a:rPr lang="es-ES" sz="2000" dirty="0"/>
              <a:t> De ahí que el ciego utilice las mismas palabras que tantas veces, en </a:t>
            </a:r>
            <a:r>
              <a:rPr lang="es-ES" sz="2000" dirty="0" err="1"/>
              <a:t>Jn</a:t>
            </a:r>
            <a:r>
              <a:rPr lang="es-ES" sz="2000" dirty="0"/>
              <a:t>, utiliza Jesús para identificarse: </a:t>
            </a:r>
            <a:r>
              <a:rPr lang="es-ES" sz="2000" b="1" dirty="0"/>
              <a:t>"Soy yo"</a:t>
            </a:r>
            <a:r>
              <a:rPr lang="es-ES" sz="2000" dirty="0"/>
              <a:t>. </a:t>
            </a:r>
            <a:r>
              <a:rPr lang="es-ES" sz="2000" b="1" dirty="0">
                <a:solidFill>
                  <a:srgbClr val="0070C0"/>
                </a:solidFill>
              </a:rPr>
              <a:t>Esta fórmula refleja la identidad del hombre transformado por el Espíritu. Descubre la transformación que se ha operado en su persona y quiere que los demás la vean.</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676" y="170772"/>
            <a:ext cx="4986780" cy="346797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676" y="3679739"/>
            <a:ext cx="4986780" cy="3046673"/>
          </a:xfrm>
          <a:prstGeom prst="rect">
            <a:avLst/>
          </a:prstGeom>
        </p:spPr>
      </p:pic>
    </p:spTree>
    <p:extLst>
      <p:ext uri="{BB962C8B-B14F-4D97-AF65-F5344CB8AC3E}">
        <p14:creationId xmlns:p14="http://schemas.microsoft.com/office/powerpoint/2010/main" val="1647182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5668" y="324693"/>
            <a:ext cx="6267939" cy="6370975"/>
          </a:xfrm>
          <a:prstGeom prst="rect">
            <a:avLst/>
          </a:prstGeom>
          <a:solidFill>
            <a:schemeClr val="bg1"/>
          </a:solidFill>
        </p:spPr>
        <p:txBody>
          <a:bodyPr wrap="square">
            <a:spAutoFit/>
          </a:bodyPr>
          <a:lstStyle/>
          <a:p>
            <a:pPr algn="just"/>
            <a:r>
              <a:rPr lang="es-ES" sz="2400" b="1" dirty="0">
                <a:solidFill>
                  <a:srgbClr val="FF0000"/>
                </a:solidFill>
              </a:rPr>
              <a:t>El ciego, que era solo carne, se dejó transformar por el Espíritu. </a:t>
            </a:r>
          </a:p>
          <a:p>
            <a:pPr algn="just"/>
            <a:endParaRPr lang="es-ES" b="1" dirty="0">
              <a:solidFill>
                <a:srgbClr val="0070C0"/>
              </a:solidFill>
            </a:endParaRPr>
          </a:p>
          <a:p>
            <a:pPr algn="just"/>
            <a:r>
              <a:rPr lang="es-ES" b="1" dirty="0" err="1">
                <a:solidFill>
                  <a:srgbClr val="0070C0"/>
                </a:solidFill>
              </a:rPr>
              <a:t>Jn</a:t>
            </a:r>
            <a:r>
              <a:rPr lang="es-ES" b="1" dirty="0">
                <a:solidFill>
                  <a:srgbClr val="0070C0"/>
                </a:solidFill>
              </a:rPr>
              <a:t> no da ninguna importancia al hecho de la curación física. </a:t>
            </a:r>
            <a:r>
              <a:rPr lang="es-ES" dirty="0"/>
              <a:t>Lo despacha con media línea</a:t>
            </a:r>
            <a:r>
              <a:rPr lang="es-ES" sz="2400" b="1" dirty="0"/>
              <a:t>. Lo que de verdad importa</a:t>
            </a:r>
            <a:r>
              <a:rPr lang="es-ES" dirty="0"/>
              <a:t> </a:t>
            </a:r>
            <a:r>
              <a:rPr lang="es-ES" sz="2000" dirty="0"/>
              <a:t>es que este hombre estaba limitado y carecía de toda libertad antes de encontrarse con Jesús. Su vida, anodina y dependiente, está ahora llena de sentido. </a:t>
            </a:r>
            <a:r>
              <a:rPr lang="es-ES" sz="2000" b="1" dirty="0"/>
              <a:t>Pierde el miedo y comienza a ser él mismo, no solo en su interior sino ante los demás.</a:t>
            </a:r>
          </a:p>
          <a:p>
            <a:pPr algn="just"/>
            <a:endParaRPr lang="es-ES" sz="2000" dirty="0"/>
          </a:p>
          <a:p>
            <a:pPr algn="just"/>
            <a:r>
              <a:rPr lang="es-ES" sz="2000" b="1" dirty="0"/>
              <a:t>La piscina de </a:t>
            </a:r>
            <a:r>
              <a:rPr lang="es-ES" sz="2000" b="1" dirty="0" err="1"/>
              <a:t>Siloé</a:t>
            </a:r>
            <a:r>
              <a:rPr lang="es-ES" sz="2000" b="1" dirty="0"/>
              <a:t> </a:t>
            </a:r>
            <a:r>
              <a:rPr lang="es-ES" sz="2000" dirty="0"/>
              <a:t>estaba fuera de los muros de la ciudad. Recogía el agua de la fuente de Guijón que llegaba a ella conducida por un canal-túnel (de ahí el nombre arameo de "</a:t>
            </a:r>
            <a:r>
              <a:rPr lang="es-ES" sz="2000" dirty="0" err="1"/>
              <a:t>siloah</a:t>
            </a:r>
            <a:r>
              <a:rPr lang="es-ES" sz="2000" dirty="0"/>
              <a:t>"=emisión-envío, agua emitida- enviada). </a:t>
            </a:r>
            <a:r>
              <a:rPr lang="es-ES" sz="2000" dirty="0" err="1"/>
              <a:t>Jn</a:t>
            </a:r>
            <a:r>
              <a:rPr lang="es-ES" sz="2000" dirty="0"/>
              <a:t> aplica el nombre a Jesús, </a:t>
            </a:r>
            <a:r>
              <a:rPr lang="es-ES" sz="2000" b="1" dirty="0"/>
              <a:t>el enviado</a:t>
            </a:r>
            <a:r>
              <a:rPr lang="es-ES" sz="2000" dirty="0"/>
              <a:t>. </a:t>
            </a:r>
            <a:r>
              <a:rPr lang="es-ES" sz="2000" b="1" dirty="0">
                <a:solidFill>
                  <a:srgbClr val="0070C0"/>
                </a:solidFill>
              </a:rPr>
              <a:t>La doble mención de untar-ungir y la de la piscina, término que era utilizado para designar la fuente bautismal, nos muestra que se está construyendo este relato a partir de los ritos de iniciación (bautismo) de la primera comunidad.</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0658" b="18105"/>
          <a:stretch/>
        </p:blipFill>
        <p:spPr>
          <a:xfrm>
            <a:off x="6503607" y="324693"/>
            <a:ext cx="5411873" cy="3219785"/>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5235" t="15532" r="5005" b="6392"/>
          <a:stretch/>
        </p:blipFill>
        <p:spPr>
          <a:xfrm>
            <a:off x="6503606" y="3544478"/>
            <a:ext cx="5411873" cy="3151190"/>
          </a:xfrm>
          <a:prstGeom prst="rect">
            <a:avLst/>
          </a:prstGeom>
        </p:spPr>
      </p:pic>
    </p:spTree>
    <p:extLst>
      <p:ext uri="{BB962C8B-B14F-4D97-AF65-F5344CB8AC3E}">
        <p14:creationId xmlns:p14="http://schemas.microsoft.com/office/powerpoint/2010/main" val="284732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8219" y="183681"/>
            <a:ext cx="4468305" cy="6494085"/>
          </a:xfrm>
          <a:prstGeom prst="rect">
            <a:avLst/>
          </a:prstGeom>
          <a:solidFill>
            <a:schemeClr val="bg1"/>
          </a:solidFill>
        </p:spPr>
        <p:txBody>
          <a:bodyPr wrap="square">
            <a:spAutoFit/>
          </a:bodyPr>
          <a:lstStyle/>
          <a:p>
            <a:pPr algn="just"/>
            <a:r>
              <a:rPr lang="es-ES" sz="2400" b="1" dirty="0">
                <a:solidFill>
                  <a:srgbClr val="FF0000"/>
                </a:solidFill>
              </a:rPr>
              <a:t>No se había mencionado que el ciego era mendigo. Estaba inmóvil, impotente, dependiendo de los demás</a:t>
            </a:r>
            <a:r>
              <a:rPr lang="es-ES" sz="2000" b="1" dirty="0">
                <a:solidFill>
                  <a:srgbClr val="FF0000"/>
                </a:solidFill>
              </a:rPr>
              <a:t>. </a:t>
            </a:r>
          </a:p>
          <a:p>
            <a:pPr algn="just"/>
            <a:endParaRPr lang="es-ES" sz="2000" dirty="0"/>
          </a:p>
          <a:p>
            <a:pPr algn="just"/>
            <a:r>
              <a:rPr lang="es-ES" sz="2000" dirty="0"/>
              <a:t>Este punto de partida es clave para resaltar el punto de llegada. </a:t>
            </a:r>
            <a:r>
              <a:rPr lang="es-ES" sz="2000" b="1" dirty="0">
                <a:solidFill>
                  <a:srgbClr val="0070C0"/>
                </a:solidFill>
              </a:rPr>
              <a:t>Jesús le va a dar la movilidad y la independencia. Le hace hombre cabal.</a:t>
            </a:r>
            <a:r>
              <a:rPr lang="es-ES" sz="2000" dirty="0"/>
              <a:t> Tampoco se menciona que era sábado hasta mediada la narración. </a:t>
            </a:r>
          </a:p>
          <a:p>
            <a:pPr algn="just"/>
            <a:endParaRPr lang="es-ES" sz="2000" dirty="0"/>
          </a:p>
          <a:p>
            <a:pPr algn="just"/>
            <a:r>
              <a:rPr lang="es-ES" sz="2000" dirty="0"/>
              <a:t>Jesús no tiene en cuenta esa circunstancia a la hora de hacer bien al hombre. </a:t>
            </a:r>
            <a:r>
              <a:rPr lang="es-ES" sz="2000" b="1" dirty="0"/>
              <a:t>Amasar barro estaba explícitamente prohibido por la interpretación farisaica de la Ley. El amasar el barro el día séptimo, prolonga el día sexto de la creación. Jesús termina la creación del hombre.</a:t>
            </a:r>
            <a:endParaRPr lang="es-ES" sz="2000" b="1" dirty="0">
              <a:solidFill>
                <a:srgbClr val="0070C0"/>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523" y="183680"/>
            <a:ext cx="6894281" cy="6494085"/>
          </a:xfrm>
          <a:prstGeom prst="rect">
            <a:avLst/>
          </a:prstGeom>
        </p:spPr>
      </p:pic>
    </p:spTree>
    <p:extLst>
      <p:ext uri="{BB962C8B-B14F-4D97-AF65-F5344CB8AC3E}">
        <p14:creationId xmlns:p14="http://schemas.microsoft.com/office/powerpoint/2010/main" val="15268087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2580</TotalTime>
  <Words>4285</Words>
  <Application>Microsoft Office PowerPoint</Application>
  <PresentationFormat>Panorámica</PresentationFormat>
  <Paragraphs>121</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Agent Orange</vt: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GIL NACHER</dc:creator>
  <cp:lastModifiedBy>JAVIER GIL NACHER</cp:lastModifiedBy>
  <cp:revision>308</cp:revision>
  <dcterms:created xsi:type="dcterms:W3CDTF">2016-10-02T05:26:12Z</dcterms:created>
  <dcterms:modified xsi:type="dcterms:W3CDTF">2017-03-22T08:32:44Z</dcterms:modified>
</cp:coreProperties>
</file>